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75" r:id="rId2"/>
    <p:sldMasterId id="2147483687" r:id="rId3"/>
    <p:sldMasterId id="2147483699" r:id="rId4"/>
  </p:sldMasterIdLst>
  <p:notesMasterIdLst>
    <p:notesMasterId r:id="rId45"/>
  </p:notesMasterIdLst>
  <p:sldIdLst>
    <p:sldId id="489" r:id="rId5"/>
    <p:sldId id="641" r:id="rId6"/>
    <p:sldId id="680" r:id="rId7"/>
    <p:sldId id="580" r:id="rId8"/>
    <p:sldId id="643" r:id="rId9"/>
    <p:sldId id="644" r:id="rId10"/>
    <p:sldId id="645" r:id="rId11"/>
    <p:sldId id="647" r:id="rId12"/>
    <p:sldId id="648" r:id="rId13"/>
    <p:sldId id="650" r:id="rId14"/>
    <p:sldId id="651" r:id="rId15"/>
    <p:sldId id="683" r:id="rId16"/>
    <p:sldId id="653" r:id="rId17"/>
    <p:sldId id="654" r:id="rId18"/>
    <p:sldId id="656" r:id="rId19"/>
    <p:sldId id="583" r:id="rId20"/>
    <p:sldId id="657" r:id="rId21"/>
    <p:sldId id="658" r:id="rId22"/>
    <p:sldId id="659" r:id="rId23"/>
    <p:sldId id="660" r:id="rId24"/>
    <p:sldId id="661" r:id="rId25"/>
    <p:sldId id="662" r:id="rId26"/>
    <p:sldId id="663" r:id="rId27"/>
    <p:sldId id="664" r:id="rId28"/>
    <p:sldId id="665" r:id="rId29"/>
    <p:sldId id="581" r:id="rId30"/>
    <p:sldId id="666" r:id="rId31"/>
    <p:sldId id="667" r:id="rId32"/>
    <p:sldId id="668" r:id="rId33"/>
    <p:sldId id="669" r:id="rId34"/>
    <p:sldId id="670" r:id="rId35"/>
    <p:sldId id="684" r:id="rId36"/>
    <p:sldId id="671" r:id="rId37"/>
    <p:sldId id="672" r:id="rId38"/>
    <p:sldId id="673" r:id="rId39"/>
    <p:sldId id="674" r:id="rId40"/>
    <p:sldId id="676" r:id="rId41"/>
    <p:sldId id="677" r:id="rId42"/>
    <p:sldId id="678" r:id="rId43"/>
    <p:sldId id="679" r:id="rId44"/>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13C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9" d="100"/>
          <a:sy n="79" d="100"/>
        </p:scale>
        <p:origin x="-1502" y="-77"/>
      </p:cViewPr>
      <p:guideLst>
        <p:guide orient="horz" pos="2160"/>
        <p:guide pos="384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2F4D-1EB1-4ACD-A7CF-94C92DB25442}" type="datetimeFigureOut">
              <a:rPr lang="zh-TW" altLang="en-US" smtClean="0"/>
              <a:pPr/>
              <a:t>2021/6/29</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F6279-FBB3-4109-A25C-709C6520EBC9}" type="slidenum">
              <a:rPr lang="zh-TW" altLang="en-US" smtClean="0"/>
              <a:pPr/>
              <a:t>‹#›</a:t>
            </a:fld>
            <a:endParaRPr lang="zh-TW" altLang="en-US"/>
          </a:p>
        </p:txBody>
      </p:sp>
    </p:spTree>
    <p:extLst>
      <p:ext uri="{BB962C8B-B14F-4D97-AF65-F5344CB8AC3E}">
        <p14:creationId xmlns:p14="http://schemas.microsoft.com/office/powerpoint/2010/main" val="3382062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 Target="../slides/slide2.xml"/><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slide" Target="../slides/slide26.xml"/><Relationship Id="rId5" Type="http://schemas.openxmlformats.org/officeDocument/2006/relationships/slide" Target="../slides/slide16.xml"/><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 Target="../slides/slide4.xml"/><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slide" Target="../slides/slide13.xml"/><Relationship Id="rId5" Type="http://schemas.openxmlformats.org/officeDocument/2006/relationships/image" Target="../media/image8.png"/><Relationship Id="rId4" Type="http://schemas.openxmlformats.org/officeDocument/2006/relationships/slide" Target="../slides/slide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神經元的設計與功能</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3"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5-1</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4"/>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dirty="0" smtClean="0">
                  <a:solidFill>
                    <a:schemeClr val="bg1"/>
                  </a:solidFill>
                  <a:latin typeface="微軟正黑體" pitchFamily="34" charset="-120"/>
                  <a:ea typeface="微軟正黑體" pitchFamily="34" charset="-120"/>
                </a:rPr>
                <a:t>CH05</a:t>
              </a:r>
              <a:r>
                <a:rPr lang="zh-TW" altLang="en-US" sz="1600" b="1" dirty="0" smtClean="0">
                  <a:solidFill>
                    <a:schemeClr val="bg1"/>
                  </a:solidFill>
                  <a:latin typeface="微軟正黑體" pitchFamily="34" charset="-120"/>
                  <a:ea typeface="微軟正黑體" pitchFamily="34" charset="-120"/>
                </a:rPr>
                <a:t>　深度學習是什麼－淺談篇</a:t>
              </a:r>
              <a:endParaRPr lang="en-US" altLang="zh-TW" sz="1600" b="1" dirty="0"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5"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神經網路的架構與深度學習</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5"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5-2</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rId6" action="ppaction://hlinksldjump"/>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卷積神經網路</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rId6" action="ppaction://hlinksldjump"/>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5-3</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37" name="Group 38"/>
          <p:cNvGrpSpPr>
            <a:grpSpLocks/>
          </p:cNvGrpSpPr>
          <p:nvPr userDrawn="1"/>
        </p:nvGrpSpPr>
        <p:grpSpPr bwMode="auto">
          <a:xfrm>
            <a:off x="292100" y="2466975"/>
            <a:ext cx="3887791" cy="360363"/>
            <a:chOff x="159" y="1596"/>
            <a:chExt cx="2449" cy="227"/>
          </a:xfrm>
        </p:grpSpPr>
        <p:sp>
          <p:nvSpPr>
            <p:cNvPr id="38" name="Rectangle 3">
              <a:hlinkClick r:id="rId8"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前言</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8"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Group 38"/>
          <p:cNvGrpSpPr>
            <a:grpSpLocks/>
          </p:cNvGrpSpPr>
          <p:nvPr userDrawn="1"/>
        </p:nvGrpSpPr>
        <p:grpSpPr bwMode="auto">
          <a:xfrm>
            <a:off x="292100" y="3003550"/>
            <a:ext cx="3887788" cy="360363"/>
            <a:chOff x="159" y="1596"/>
            <a:chExt cx="2449" cy="227"/>
          </a:xfrm>
        </p:grpSpPr>
        <p:sp>
          <p:nvSpPr>
            <p:cNvPr id="3" name="Rectangle 3">
              <a:hlinkClick r:id="rId3"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人工智慧的發展</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4"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1-2</a:t>
              </a:r>
              <a:endParaRPr lang="en-US" altLang="zh-TW" b="1" dirty="0">
                <a:solidFill>
                  <a:schemeClr val="bg1"/>
                </a:solidFill>
                <a:latin typeface="Times New Roman" pitchFamily="18" charset="0"/>
                <a:ea typeface="標楷體" pitchFamily="65" charset="-120"/>
                <a:cs typeface="Times New Roman" pitchFamily="18" charset="0"/>
              </a:endParaRPr>
            </a:p>
          </p:txBody>
        </p:sp>
      </p:grpSp>
      <p:sp>
        <p:nvSpPr>
          <p:cNvPr id="5" name="Text Box 6"/>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1" smtClean="0">
                <a:solidFill>
                  <a:schemeClr val="bg1"/>
                </a:solidFill>
              </a:rPr>
              <a:t>第</a:t>
            </a:r>
            <a:fld id="{4ADDDE53-46B3-45C2-9249-13B32EDE6FBB}" type="slidenum">
              <a:rPr lang="zh-TW" altLang="en-US" sz="1200" b="1" smtClean="0">
                <a:solidFill>
                  <a:schemeClr val="bg1"/>
                </a:solidFill>
              </a:rPr>
              <a:pPr algn="ctr" eaLnBrk="1" hangingPunct="1">
                <a:defRPr/>
              </a:pPr>
              <a:t>‹#›</a:t>
            </a:fld>
            <a:r>
              <a:rPr lang="zh-TW" altLang="en-US" sz="1200" b="1" smtClean="0">
                <a:solidFill>
                  <a:schemeClr val="bg1"/>
                </a:solidFill>
              </a:rPr>
              <a:t>頁</a:t>
            </a:r>
            <a:endParaRPr lang="zh-TW" altLang="en-US" b="1" smtClean="0">
              <a:solidFill>
                <a:schemeClr val="bg1"/>
              </a:solidFill>
              <a:latin typeface="Arial" charset="0"/>
              <a:ea typeface="新細明體" charset="-120"/>
            </a:endParaRPr>
          </a:p>
        </p:txBody>
      </p:sp>
      <p:grpSp>
        <p:nvGrpSpPr>
          <p:cNvPr id="6" name="Group 12"/>
          <p:cNvGrpSpPr>
            <a:grpSpLocks/>
          </p:cNvGrpSpPr>
          <p:nvPr userDrawn="1"/>
        </p:nvGrpSpPr>
        <p:grpSpPr bwMode="auto">
          <a:xfrm>
            <a:off x="0" y="1484313"/>
            <a:ext cx="4132263" cy="479425"/>
            <a:chOff x="0" y="935"/>
            <a:chExt cx="2603" cy="302"/>
          </a:xfrm>
        </p:grpSpPr>
        <p:pic>
          <p:nvPicPr>
            <p:cNvPr id="7" name="Picture 13" descr="MENU-Icon-01"/>
            <p:cNvPicPr>
              <a:picLocks noChangeAspect="1" noChangeArrowheads="1"/>
            </p:cNvPicPr>
            <p:nvPr userDrawn="1"/>
          </p:nvPicPr>
          <p:blipFill>
            <a:blip r:embed="rId5"/>
            <a:srcRect/>
            <a:stretch>
              <a:fillRect/>
            </a:stretch>
          </p:blipFill>
          <p:spPr bwMode="auto">
            <a:xfrm>
              <a:off x="0" y="935"/>
              <a:ext cx="2603" cy="302"/>
            </a:xfrm>
            <a:prstGeom prst="rect">
              <a:avLst/>
            </a:prstGeom>
            <a:noFill/>
            <a:ln w="9525">
              <a:noFill/>
              <a:miter lim="800000"/>
              <a:headEnd/>
              <a:tailEnd/>
            </a:ln>
          </p:spPr>
        </p:pic>
        <p:sp>
          <p:nvSpPr>
            <p:cNvPr id="8" name="Text Box 14"/>
            <p:cNvSpPr txBox="1">
              <a:spLocks noChangeArrowheads="1"/>
            </p:cNvSpPr>
            <p:nvPr userDrawn="1"/>
          </p:nvSpPr>
          <p:spPr bwMode="auto">
            <a:xfrm>
              <a:off x="45" y="980"/>
              <a:ext cx="2472" cy="212"/>
            </a:xfrm>
            <a:prstGeom prst="rect">
              <a:avLst/>
            </a:prstGeom>
            <a:noFill/>
            <a:ln w="9525">
              <a:noFill/>
              <a:miter lim="800000"/>
              <a:headEnd/>
              <a:tailEnd/>
            </a:ln>
            <a:effectLst/>
          </p:spPr>
          <p:txBody>
            <a:bodyPr>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eaLnBrk="1" hangingPunct="1">
                <a:spcBef>
                  <a:spcPct val="50000"/>
                </a:spcBef>
                <a:defRPr/>
              </a:pPr>
              <a:r>
                <a:rPr lang="en-US" altLang="zh-TW" sz="1600" b="1" smtClean="0">
                  <a:solidFill>
                    <a:schemeClr val="bg1"/>
                  </a:solidFill>
                  <a:latin typeface="微軟正黑體" pitchFamily="34" charset="-120"/>
                  <a:ea typeface="微軟正黑體" pitchFamily="34" charset="-120"/>
                </a:rPr>
                <a:t>CH01</a:t>
              </a:r>
              <a:r>
                <a:rPr lang="zh-TW" altLang="en-US" sz="1600" b="1" smtClean="0">
                  <a:solidFill>
                    <a:schemeClr val="bg1"/>
                  </a:solidFill>
                  <a:latin typeface="微軟正黑體" pitchFamily="34" charset="-120"/>
                  <a:ea typeface="微軟正黑體" pitchFamily="34" charset="-120"/>
                </a:rPr>
                <a:t>　電的基本概念</a:t>
              </a:r>
              <a:endParaRPr lang="en-US" altLang="zh-TW" sz="1600" b="1" smtClean="0">
                <a:solidFill>
                  <a:schemeClr val="bg1"/>
                </a:solidFill>
                <a:latin typeface="微軟正黑體" pitchFamily="34" charset="-120"/>
                <a:ea typeface="微軟正黑體" pitchFamily="34" charset="-120"/>
              </a:endParaRPr>
            </a:p>
          </p:txBody>
        </p:sp>
      </p:grpSp>
      <p:grpSp>
        <p:nvGrpSpPr>
          <p:cNvPr id="9" name="Group 39"/>
          <p:cNvGrpSpPr>
            <a:grpSpLocks/>
          </p:cNvGrpSpPr>
          <p:nvPr userDrawn="1"/>
        </p:nvGrpSpPr>
        <p:grpSpPr bwMode="auto">
          <a:xfrm>
            <a:off x="292100" y="3541713"/>
            <a:ext cx="3887788" cy="360362"/>
            <a:chOff x="159" y="1935"/>
            <a:chExt cx="2449" cy="227"/>
          </a:xfrm>
        </p:grpSpPr>
        <p:sp>
          <p:nvSpPr>
            <p:cNvPr id="10" name="Rectangle 15">
              <a:hlinkClick r:id="rId6" action="ppaction://hlinksldjump"/>
            </p:cNvPr>
            <p:cNvSpPr>
              <a:spLocks noChangeArrowheads="1"/>
            </p:cNvSpPr>
            <p:nvPr userDrawn="1"/>
          </p:nvSpPr>
          <p:spPr bwMode="auto">
            <a:xfrm>
              <a:off x="159" y="193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人工智慧</a:t>
              </a:r>
              <a:r>
                <a:rPr lang="en-US" altLang="zh-TW" b="1" dirty="0" smtClean="0">
                  <a:solidFill>
                    <a:schemeClr val="bg1"/>
                  </a:solidFill>
                  <a:latin typeface="Times New Roman" pitchFamily="18" charset="0"/>
                  <a:ea typeface="標楷體" pitchFamily="65" charset="-120"/>
                  <a:cs typeface="Times New Roman" pitchFamily="18" charset="0"/>
                </a:rPr>
                <a:t>@</a:t>
              </a:r>
              <a:r>
                <a:rPr lang="zh-TW" altLang="en-US" b="1" dirty="0" smtClean="0">
                  <a:solidFill>
                    <a:schemeClr val="bg1"/>
                  </a:solidFill>
                  <a:latin typeface="Times New Roman" pitchFamily="18" charset="0"/>
                  <a:ea typeface="標楷體" pitchFamily="65" charset="-120"/>
                  <a:cs typeface="Times New Roman" pitchFamily="18" charset="0"/>
                </a:rPr>
                <a:t>台灣</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1" name="Rectangle 16">
              <a:hlinkClick r:id="rId6" action="ppaction://hlinksldjump"/>
            </p:cNvPr>
            <p:cNvSpPr>
              <a:spLocks noChangeArrowheads="1"/>
            </p:cNvSpPr>
            <p:nvPr userDrawn="1"/>
          </p:nvSpPr>
          <p:spPr bwMode="auto">
            <a:xfrm>
              <a:off x="159" y="193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1-3</a:t>
              </a:r>
              <a:endParaRPr lang="en-US" altLang="zh-TW" b="1" dirty="0">
                <a:solidFill>
                  <a:schemeClr val="bg1"/>
                </a:solidFill>
                <a:latin typeface="Times New Roman" pitchFamily="18" charset="0"/>
                <a:ea typeface="標楷體" pitchFamily="65" charset="-120"/>
                <a:cs typeface="Times New Roman" pitchFamily="18" charset="0"/>
              </a:endParaRPr>
            </a:p>
          </p:txBody>
        </p:sp>
      </p:grpSp>
      <p:grpSp>
        <p:nvGrpSpPr>
          <p:cNvPr id="12" name="Group 40"/>
          <p:cNvGrpSpPr>
            <a:grpSpLocks/>
          </p:cNvGrpSpPr>
          <p:nvPr userDrawn="1"/>
        </p:nvGrpSpPr>
        <p:grpSpPr bwMode="auto">
          <a:xfrm>
            <a:off x="292100" y="4079875"/>
            <a:ext cx="3887788" cy="360363"/>
            <a:chOff x="159" y="2275"/>
            <a:chExt cx="2449" cy="227"/>
          </a:xfrm>
        </p:grpSpPr>
        <p:sp>
          <p:nvSpPr>
            <p:cNvPr id="13" name="Rectangle 17">
              <a:hlinkClick r:id="" action="ppaction://noaction"/>
            </p:cNvPr>
            <p:cNvSpPr>
              <a:spLocks noChangeArrowheads="1"/>
            </p:cNvSpPr>
            <p:nvPr userDrawn="1"/>
          </p:nvSpPr>
          <p:spPr bwMode="auto">
            <a:xfrm>
              <a:off x="159" y="2275"/>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未來的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生活</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14" name="Rectangle 18">
              <a:hlinkClick r:id="" action="ppaction://noaction"/>
            </p:cNvPr>
            <p:cNvSpPr>
              <a:spLocks noChangeArrowheads="1"/>
            </p:cNvSpPr>
            <p:nvPr userDrawn="1"/>
          </p:nvSpPr>
          <p:spPr bwMode="auto">
            <a:xfrm>
              <a:off x="159" y="2275"/>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1-4</a:t>
              </a:r>
              <a:endParaRPr lang="en-US" altLang="zh-TW" b="1" dirty="0">
                <a:solidFill>
                  <a:schemeClr val="bg1"/>
                </a:solidFill>
                <a:latin typeface="Times New Roman" pitchFamily="18" charset="0"/>
                <a:ea typeface="標楷體" pitchFamily="65" charset="-120"/>
                <a:cs typeface="Times New Roman" pitchFamily="18" charset="0"/>
              </a:endParaRPr>
            </a:p>
          </p:txBody>
        </p:sp>
      </p:grpSp>
      <p:pic>
        <p:nvPicPr>
          <p:cNvPr id="21" name="Picture 37" descr="Icon-02">
            <a:hlinkClick r:id="" action="ppaction://hlinkshowjump?jump=endshow"/>
          </p:cNvPr>
          <p:cNvPicPr>
            <a:picLocks noChangeAspect="1" noChangeArrowheads="1"/>
          </p:cNvPicPr>
          <p:nvPr userDrawn="1"/>
        </p:nvPicPr>
        <p:blipFill>
          <a:blip r:embed="rId7"/>
          <a:srcRect/>
          <a:stretch>
            <a:fillRect/>
          </a:stretch>
        </p:blipFill>
        <p:spPr bwMode="auto">
          <a:xfrm>
            <a:off x="8748713" y="6524625"/>
            <a:ext cx="327025" cy="300038"/>
          </a:xfrm>
          <a:prstGeom prst="rect">
            <a:avLst/>
          </a:prstGeom>
          <a:noFill/>
          <a:ln w="9525">
            <a:noFill/>
            <a:miter lim="800000"/>
            <a:headEnd/>
            <a:tailEnd/>
          </a:ln>
        </p:spPr>
      </p:pic>
      <p:grpSp>
        <p:nvGrpSpPr>
          <p:cNvPr id="15" name="Group 38"/>
          <p:cNvGrpSpPr>
            <a:grpSpLocks/>
          </p:cNvGrpSpPr>
          <p:nvPr userDrawn="1"/>
        </p:nvGrpSpPr>
        <p:grpSpPr bwMode="auto">
          <a:xfrm>
            <a:off x="292100" y="2466975"/>
            <a:ext cx="3887791" cy="360363"/>
            <a:chOff x="159" y="1596"/>
            <a:chExt cx="2449" cy="227"/>
          </a:xfrm>
        </p:grpSpPr>
        <p:sp>
          <p:nvSpPr>
            <p:cNvPr id="38" name="Rectangle 3">
              <a:hlinkClick r:id="rId4" action="ppaction://hlinksldjump"/>
            </p:cNvPr>
            <p:cNvSpPr>
              <a:spLocks noChangeArrowheads="1"/>
            </p:cNvSpPr>
            <p:nvPr userDrawn="1"/>
          </p:nvSpPr>
          <p:spPr bwMode="auto">
            <a:xfrm>
              <a:off x="159" y="1596"/>
              <a:ext cx="2449" cy="227"/>
            </a:xfrm>
            <a:prstGeom prst="rect">
              <a:avLst/>
            </a:prstGeom>
            <a:solidFill>
              <a:schemeClr val="tx1"/>
            </a:solidFill>
            <a:ln w="9525">
              <a:solidFill>
                <a:schemeClr val="hlink"/>
              </a:solidFill>
              <a:miter lim="800000"/>
              <a:headEnd/>
              <a:tailEnd/>
            </a:ln>
          </p:spPr>
          <p:txBody>
            <a:bodyPr wrap="none" anchor="ctr"/>
            <a:lstStyle/>
            <a:p>
              <a:pPr marL="622300">
                <a:lnSpc>
                  <a:spcPct val="85000"/>
                </a:lnSpc>
                <a:spcBef>
                  <a:spcPct val="50000"/>
                </a:spcBef>
                <a:defRPr/>
              </a:pPr>
              <a:r>
                <a:rPr lang="zh-TW" altLang="en-US" b="1" dirty="0" smtClean="0">
                  <a:solidFill>
                    <a:schemeClr val="bg1"/>
                  </a:solidFill>
                  <a:latin typeface="Times New Roman" pitchFamily="18" charset="0"/>
                  <a:ea typeface="標楷體" pitchFamily="65" charset="-120"/>
                  <a:cs typeface="Times New Roman" pitchFamily="18" charset="0"/>
                </a:rPr>
                <a:t>遍地開花的</a:t>
              </a:r>
              <a:r>
                <a:rPr lang="en-US" altLang="zh-TW" b="1" dirty="0" smtClean="0">
                  <a:solidFill>
                    <a:schemeClr val="bg1"/>
                  </a:solidFill>
                  <a:latin typeface="Times New Roman" pitchFamily="18" charset="0"/>
                  <a:ea typeface="標楷體" pitchFamily="65" charset="-120"/>
                  <a:cs typeface="Times New Roman" pitchFamily="18" charset="0"/>
                </a:rPr>
                <a:t>AI</a:t>
              </a:r>
              <a:r>
                <a:rPr lang="zh-TW" altLang="en-US" b="1" dirty="0" smtClean="0">
                  <a:solidFill>
                    <a:schemeClr val="bg1"/>
                  </a:solidFill>
                  <a:latin typeface="Times New Roman" pitchFamily="18" charset="0"/>
                  <a:ea typeface="標楷體" pitchFamily="65" charset="-120"/>
                  <a:cs typeface="Times New Roman" pitchFamily="18" charset="0"/>
                </a:rPr>
                <a:t>應用</a:t>
              </a:r>
              <a:endParaRPr lang="zh-TW" altLang="en-US" b="1" dirty="0">
                <a:solidFill>
                  <a:schemeClr val="bg1"/>
                </a:solidFill>
                <a:latin typeface="Times New Roman" pitchFamily="18" charset="0"/>
                <a:ea typeface="標楷體" pitchFamily="65" charset="-120"/>
                <a:cs typeface="Times New Roman" pitchFamily="18" charset="0"/>
              </a:endParaRPr>
            </a:p>
          </p:txBody>
        </p:sp>
        <p:sp>
          <p:nvSpPr>
            <p:cNvPr id="39" name="Rectangle 4">
              <a:hlinkClick r:id="rId4" action="ppaction://hlinksldjump"/>
            </p:cNvPr>
            <p:cNvSpPr>
              <a:spLocks noChangeArrowheads="1"/>
            </p:cNvSpPr>
            <p:nvPr userDrawn="1"/>
          </p:nvSpPr>
          <p:spPr bwMode="auto">
            <a:xfrm>
              <a:off x="159" y="1596"/>
              <a:ext cx="387" cy="227"/>
            </a:xfrm>
            <a:prstGeom prst="rect">
              <a:avLst/>
            </a:prstGeom>
            <a:solidFill>
              <a:srgbClr val="4FA9C5"/>
            </a:solidFill>
            <a:ln w="9525">
              <a:solidFill>
                <a:srgbClr val="4FA9C5"/>
              </a:solidFill>
              <a:miter lim="800000"/>
              <a:headEnd/>
              <a:tailEnd/>
            </a:ln>
          </p:spPr>
          <p:txBody>
            <a:bodyPr wrap="none" anchor="ctr"/>
            <a:lstStyle/>
            <a:p>
              <a:pPr algn="ctr">
                <a:lnSpc>
                  <a:spcPct val="85000"/>
                </a:lnSpc>
                <a:defRPr/>
              </a:pPr>
              <a:r>
                <a:rPr lang="en-US" altLang="zh-TW" b="1" dirty="0" smtClean="0">
                  <a:solidFill>
                    <a:schemeClr val="bg1"/>
                  </a:solidFill>
                  <a:latin typeface="Times New Roman" pitchFamily="18" charset="0"/>
                  <a:ea typeface="標楷體" pitchFamily="65" charset="-120"/>
                  <a:cs typeface="Times New Roman" pitchFamily="18" charset="0"/>
                </a:rPr>
                <a:t>1-1</a:t>
              </a:r>
              <a:endParaRPr lang="en-US" altLang="zh-TW" b="1" dirty="0">
                <a:solidFill>
                  <a:schemeClr val="bg1"/>
                </a:solidFill>
                <a:latin typeface="Times New Roman" pitchFamily="18" charset="0"/>
                <a:ea typeface="標楷體" pitchFamily="65" charset="-120"/>
                <a:cs typeface="Times New Roman" pitchFamily="18" charset="0"/>
              </a:endParaRPr>
            </a:p>
          </p:txBody>
        </p:sp>
      </p:grpSp>
    </p:spTree>
  </p:cSld>
  <p:clrMapOvr>
    <a:masterClrMapping/>
  </p:clrMapOvr>
  <p:transition advClick="0">
    <p:split dir="in"/>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80"/>
              </a:spcBef>
              <a:defRPr/>
            </a:lvl1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cSld>
  <p:clrMapOvr>
    <a:masterClrMapping/>
  </p:clrMapOvr>
  <p:transition advClick="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advClick="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179388" y="1341438"/>
            <a:ext cx="40560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387850" y="1341438"/>
            <a:ext cx="40560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advClick="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cSld>
  <p:clrMapOvr>
    <a:masterClrMapping/>
  </p:clrMapOvr>
  <p:transition advClick="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advClick="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 Target="../slides/slide26.xml"/><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16.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 Target="../slides/slide4.xml"/><Relationship Id="rId22" Type="http://schemas.openxmlformats.org/officeDocument/2006/relationships/slide" Target="../slides/slide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slide" Target="../slides/slide26.xml"/><Relationship Id="rId20"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 Target="../slides/slide16.xml"/><Relationship Id="rId10" Type="http://schemas.openxmlformats.org/officeDocument/2006/relationships/slideLayout" Target="../slideLayouts/slideLayout21.xml"/><Relationship Id="rId19" Type="http://schemas.openxmlformats.org/officeDocument/2006/relationships/image" Target="../media/image4.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 Target="../slides/slide4.xml"/><Relationship Id="rId22" Type="http://schemas.openxmlformats.org/officeDocument/2006/relationships/slide" Target="../slides/slid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25.xml"/><Relationship Id="rId21" Type="http://schemas.openxmlformats.org/officeDocument/2006/relationships/image" Target="../media/image6.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 Target="../slides/slide26.xml"/><Relationship Id="rId20"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 Target="../slides/slide16.xml"/><Relationship Id="rId10" Type="http://schemas.openxmlformats.org/officeDocument/2006/relationships/slideLayout" Target="../slideLayouts/slideLayout32.xml"/><Relationship Id="rId19" Type="http://schemas.openxmlformats.org/officeDocument/2006/relationships/image" Target="../media/image4.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 Target="../slides/slide4.xml"/><Relationship Id="rId22" Type="http://schemas.openxmlformats.org/officeDocument/2006/relationships/slide" Target="../slides/slide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18" Type="http://schemas.openxmlformats.org/officeDocument/2006/relationships/image" Target="../media/image3.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slide" Target="../slides/slide26.xml"/><Relationship Id="rId20"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 Target="../slides/slide16.xml"/><Relationship Id="rId10" Type="http://schemas.openxmlformats.org/officeDocument/2006/relationships/slideLayout" Target="../slideLayouts/slideLayout43.xml"/><Relationship Id="rId19" Type="http://schemas.openxmlformats.org/officeDocument/2006/relationships/image" Target="../media/image4.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 Target="../slides/slide4.xml"/><Relationship Id="rId22" Type="http://schemas.openxmlformats.org/officeDocument/2006/relationships/slide" Target="../slides/slid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5-1</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5-2</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5-3</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rgbClr val="003366"/>
          </a:solidFill>
          <a:ln w="9525" algn="ctr">
            <a:noFill/>
            <a:miter lim="800000"/>
            <a:headEnd/>
            <a:tailEnd/>
          </a:ln>
        </p:spPr>
        <p:txBody>
          <a:bodyPr wrap="none" anchor="ctr"/>
          <a:lstStyle/>
          <a:p>
            <a:pPr algn="ctr">
              <a:defRPr/>
            </a:pPr>
            <a:r>
              <a:rPr lang="zh-TW" altLang="en-US" b="1" dirty="0" smtClean="0">
                <a:solidFill>
                  <a:schemeClr val="bg1"/>
                </a:solidFill>
                <a:latin typeface="Arial" charset="0"/>
                <a:ea typeface="新細明體" charset="-120"/>
              </a:rPr>
              <a:t>前言</a:t>
            </a:r>
            <a:endParaRPr lang="en-US" altLang="zh-TW" b="1" dirty="0">
              <a:solidFill>
                <a:schemeClr val="bg1"/>
              </a:solidFill>
              <a:latin typeface="Arial" charset="0"/>
              <a:ea typeface="新細明體" charset="-12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chemeClr val="bg1"/>
                </a:solidFill>
                <a:latin typeface="Arial" charset="0"/>
                <a:ea typeface="新細明體" charset="-120"/>
              </a:rPr>
              <a:t>5-1</a:t>
            </a:r>
            <a:endParaRPr lang="en-US" altLang="zh-TW" b="1" dirty="0">
              <a:solidFill>
                <a:schemeClr val="bg1"/>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5-2</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5-3</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zh-TW" altLang="en-US" b="1" kern="1200" dirty="0" smtClean="0">
                <a:solidFill>
                  <a:srgbClr val="777777"/>
                </a:solidFill>
                <a:latin typeface="Arial" charset="0"/>
                <a:ea typeface="新細明體" charset="-120"/>
                <a:cs typeface="+mn-cs"/>
              </a:rPr>
              <a:t>前言</a:t>
            </a:r>
            <a:endParaRPr kumimoji="1" lang="en-US" altLang="zh-TW" b="1" kern="1200" dirty="0">
              <a:solidFill>
                <a:srgbClr val="777777"/>
              </a:solidFill>
              <a:latin typeface="Arial" charset="0"/>
              <a:ea typeface="新細明體" charset="-120"/>
              <a:cs typeface="+mn-cs"/>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5-1</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5-2</a:t>
            </a:r>
            <a:endParaRPr kumimoji="1" lang="en-US" altLang="zh-TW" b="1" kern="1200" dirty="0">
              <a:solidFill>
                <a:schemeClr val="bg1"/>
              </a:solidFill>
              <a:latin typeface="Arial" charset="0"/>
              <a:ea typeface="新細明體" charset="-120"/>
              <a:cs typeface="+mn-cs"/>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5-3</a:t>
            </a:r>
            <a:endParaRPr lang="en-US" altLang="zh-TW" b="1" dirty="0">
              <a:solidFill>
                <a:srgbClr val="777777"/>
              </a:solidFill>
              <a:latin typeface="Arial" charset="0"/>
              <a:ea typeface="新細明體" charset="-120"/>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zh-TW" altLang="en-US" b="1" kern="1200" dirty="0" smtClean="0">
                <a:solidFill>
                  <a:srgbClr val="777777"/>
                </a:solidFill>
                <a:latin typeface="Arial" charset="0"/>
                <a:ea typeface="新細明體" charset="-120"/>
                <a:cs typeface="+mn-cs"/>
              </a:rPr>
              <a:t>前言</a:t>
            </a:r>
            <a:endParaRPr kumimoji="1" lang="en-US" altLang="zh-TW" b="1" kern="1200" dirty="0">
              <a:solidFill>
                <a:srgbClr val="777777"/>
              </a:solidFill>
              <a:latin typeface="Arial" charset="0"/>
              <a:ea typeface="新細明體" charset="-120"/>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4221163" y="6486525"/>
            <a:ext cx="666750" cy="274638"/>
          </a:xfrm>
          <a:prstGeom prst="rect">
            <a:avLst/>
          </a:prstGeom>
          <a:noFill/>
          <a:ln>
            <a:noFill/>
          </a:ln>
          <a:extLst/>
        </p:spPr>
        <p:txBody>
          <a:bodyPr wrap="none">
            <a:spAutoFit/>
          </a:bodyPr>
          <a:lstStyle>
            <a:lvl1pPr eaLnBrk="0" hangingPunct="0">
              <a:defRPr kumimoji="1" b="1">
                <a:solidFill>
                  <a:schemeClr val="bg1"/>
                </a:solidFill>
                <a:latin typeface="Times New Roman" pitchFamily="18" charset="0"/>
                <a:ea typeface="標楷體" pitchFamily="65" charset="-120"/>
              </a:defRPr>
            </a:lvl1pPr>
            <a:lvl2pPr marL="742950" indent="-285750" eaLnBrk="0" hangingPunct="0">
              <a:defRPr kumimoji="1" b="1">
                <a:solidFill>
                  <a:schemeClr val="bg1"/>
                </a:solidFill>
                <a:latin typeface="Times New Roman" pitchFamily="18" charset="0"/>
                <a:ea typeface="標楷體" pitchFamily="65" charset="-120"/>
              </a:defRPr>
            </a:lvl2pPr>
            <a:lvl3pPr marL="1143000" indent="-228600" eaLnBrk="0" hangingPunct="0">
              <a:defRPr kumimoji="1" b="1">
                <a:solidFill>
                  <a:schemeClr val="bg1"/>
                </a:solidFill>
                <a:latin typeface="Times New Roman" pitchFamily="18" charset="0"/>
                <a:ea typeface="標楷體" pitchFamily="65" charset="-120"/>
              </a:defRPr>
            </a:lvl3pPr>
            <a:lvl4pPr marL="1600200" indent="-228600" eaLnBrk="0" hangingPunct="0">
              <a:defRPr kumimoji="1" b="1">
                <a:solidFill>
                  <a:schemeClr val="bg1"/>
                </a:solidFill>
                <a:latin typeface="Times New Roman" pitchFamily="18" charset="0"/>
                <a:ea typeface="標楷體" pitchFamily="65" charset="-120"/>
              </a:defRPr>
            </a:lvl4pPr>
            <a:lvl5pPr marL="2057400" indent="-228600" eaLnBrk="0" hangingPunct="0">
              <a:defRPr kumimoji="1" b="1">
                <a:solidFill>
                  <a:schemeClr val="bg1"/>
                </a:solidFill>
                <a:latin typeface="Times New Roman" pitchFamily="18" charset="0"/>
                <a:ea typeface="標楷體" pitchFamily="65" charset="-120"/>
              </a:defRPr>
            </a:lvl5pPr>
            <a:lvl6pPr marL="25146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6pPr>
            <a:lvl7pPr marL="29718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7pPr>
            <a:lvl8pPr marL="34290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8pPr>
            <a:lvl9pPr marL="3886200" indent="-228600" eaLnBrk="0" fontAlgn="base" hangingPunct="0">
              <a:spcBef>
                <a:spcPct val="0"/>
              </a:spcBef>
              <a:spcAft>
                <a:spcPct val="0"/>
              </a:spcAft>
              <a:defRPr kumimoji="1" b="1">
                <a:solidFill>
                  <a:schemeClr val="bg1"/>
                </a:solidFill>
                <a:latin typeface="Times New Roman" pitchFamily="18" charset="0"/>
                <a:ea typeface="標楷體" pitchFamily="65" charset="-120"/>
              </a:defRPr>
            </a:lvl9pPr>
          </a:lstStyle>
          <a:p>
            <a:pPr algn="ctr" eaLnBrk="1" hangingPunct="1">
              <a:defRPr/>
            </a:pPr>
            <a:r>
              <a:rPr lang="zh-TW" altLang="en-US" sz="1200" b="0" smtClean="0">
                <a:solidFill>
                  <a:schemeClr val="tx1"/>
                </a:solidFill>
              </a:rPr>
              <a:t>第</a:t>
            </a:r>
            <a:fld id="{5A2C9EC2-6118-462F-AF9E-FF0551EC7712}" type="slidenum">
              <a:rPr lang="zh-TW" altLang="en-US" sz="1200" b="0" smtClean="0">
                <a:solidFill>
                  <a:schemeClr val="tx1"/>
                </a:solidFill>
              </a:rPr>
              <a:pPr algn="ctr" eaLnBrk="1" hangingPunct="1">
                <a:defRPr/>
              </a:pPr>
              <a:t>‹#›</a:t>
            </a:fld>
            <a:r>
              <a:rPr lang="zh-TW" altLang="en-US" sz="1200" b="0" smtClean="0">
                <a:solidFill>
                  <a:schemeClr val="tx1"/>
                </a:solidFill>
              </a:rPr>
              <a:t>頁</a:t>
            </a:r>
            <a:endParaRPr lang="zh-TW" altLang="en-US" b="0" smtClean="0">
              <a:solidFill>
                <a:schemeClr val="tx1"/>
              </a:solidFill>
              <a:latin typeface="Arial" charset="0"/>
              <a:ea typeface="新細明體" charset="-120"/>
            </a:endParaRPr>
          </a:p>
        </p:txBody>
      </p:sp>
      <p:sp>
        <p:nvSpPr>
          <p:cNvPr id="66563" name="Rectangle 3"/>
          <p:cNvSpPr>
            <a:spLocks noGrp="1" noChangeArrowheads="1"/>
          </p:cNvSpPr>
          <p:nvPr>
            <p:ph type="title"/>
          </p:nvPr>
        </p:nvSpPr>
        <p:spPr bwMode="auto">
          <a:xfrm>
            <a:off x="179388" y="549275"/>
            <a:ext cx="8264525" cy="720725"/>
          </a:xfrm>
          <a:prstGeom prst="rect">
            <a:avLst/>
          </a:prstGeom>
          <a:noFill/>
          <a:ln w="9525" algn="ctr">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53252" name="Rectangle 4"/>
          <p:cNvSpPr>
            <a:spLocks noGrp="1" noChangeArrowheads="1"/>
          </p:cNvSpPr>
          <p:nvPr>
            <p:ph type="body" idx="1"/>
          </p:nvPr>
        </p:nvSpPr>
        <p:spPr bwMode="auto">
          <a:xfrm>
            <a:off x="179388" y="1341438"/>
            <a:ext cx="8264525" cy="5040312"/>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小小節按一下以編輯母片以編輯母片以編輯母片以編輯母片以編輯母片</a:t>
            </a:r>
          </a:p>
          <a:p>
            <a:pPr lvl="1"/>
            <a:r>
              <a:rPr lang="zh-TW" altLang="en-US" smtClean="0"/>
              <a:t>一般內文</a:t>
            </a:r>
            <a:r>
              <a:rPr lang="en-US" altLang="zh-TW" smtClean="0"/>
              <a:t>(</a:t>
            </a:r>
            <a:r>
              <a:rPr lang="zh-TW" altLang="en-US" smtClean="0"/>
              <a:t>按一次</a:t>
            </a:r>
            <a:r>
              <a:rPr lang="en-US" altLang="zh-TW" smtClean="0"/>
              <a:t>Tab</a:t>
            </a:r>
            <a:r>
              <a:rPr lang="zh-TW" altLang="en-US" smtClean="0"/>
              <a:t>空</a:t>
            </a:r>
            <a:r>
              <a:rPr lang="en-US" altLang="zh-TW" smtClean="0"/>
              <a:t>2</a:t>
            </a:r>
            <a:r>
              <a:rPr lang="zh-TW" altLang="en-US" smtClean="0"/>
              <a:t>格</a:t>
            </a:r>
            <a:r>
              <a:rPr lang="en-US" altLang="zh-TW" smtClean="0"/>
              <a:t>)</a:t>
            </a:r>
            <a:r>
              <a:rPr lang="zh-TW" altLang="en-US" smtClean="0"/>
              <a:t>第二層第二層第二層第二層第二層第二層第二層第二層第二層</a:t>
            </a:r>
          </a:p>
          <a:p>
            <a:pPr lvl="2"/>
            <a:r>
              <a:rPr lang="en-US" altLang="zh-TW" smtClean="0"/>
              <a:t>n.</a:t>
            </a:r>
            <a:r>
              <a:rPr lang="zh-TW" altLang="en-US" smtClean="0"/>
              <a:t>第三層第三層第三層第三層第三層第三層第三層第三層第三層第三層第三層第三層</a:t>
            </a:r>
          </a:p>
          <a:p>
            <a:pPr lvl="3"/>
            <a:r>
              <a:rPr lang="zh-TW" altLang="en-US" smtClean="0"/>
              <a:t>第四層第四層第四層第四層第四層第四層第四層第四層第四層第四層第四層</a:t>
            </a:r>
          </a:p>
          <a:p>
            <a:pPr lvl="4"/>
            <a:r>
              <a:rPr lang="zh-TW" altLang="en-US" smtClean="0"/>
              <a:t>圖說：第五層第五層第五層第五層第五層</a:t>
            </a:r>
          </a:p>
        </p:txBody>
      </p:sp>
      <p:sp>
        <p:nvSpPr>
          <p:cNvPr id="1030" name="Rectangle 6">
            <a:hlinkClick r:id="rId14" action="ppaction://hlinksldjump"/>
          </p:cNvPr>
          <p:cNvSpPr>
            <a:spLocks noChangeArrowheads="1"/>
          </p:cNvSpPr>
          <p:nvPr/>
        </p:nvSpPr>
        <p:spPr bwMode="auto">
          <a:xfrm>
            <a:off x="8534400" y="14779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5-1</a:t>
            </a:r>
            <a:endParaRPr lang="en-US" altLang="zh-TW" b="1" dirty="0">
              <a:solidFill>
                <a:srgbClr val="777777"/>
              </a:solidFill>
              <a:latin typeface="Arial" charset="0"/>
              <a:ea typeface="新細明體" charset="-120"/>
            </a:endParaRPr>
          </a:p>
        </p:txBody>
      </p:sp>
      <p:grpSp>
        <p:nvGrpSpPr>
          <p:cNvPr id="2" name="Group 7"/>
          <p:cNvGrpSpPr>
            <a:grpSpLocks/>
          </p:cNvGrpSpPr>
          <p:nvPr/>
        </p:nvGrpSpPr>
        <p:grpSpPr bwMode="auto">
          <a:xfrm>
            <a:off x="6732588" y="6453188"/>
            <a:ext cx="2016125" cy="404812"/>
            <a:chOff x="4241" y="4065"/>
            <a:chExt cx="1270" cy="255"/>
          </a:xfrm>
        </p:grpSpPr>
        <p:sp>
          <p:nvSpPr>
            <p:cNvPr id="1045" name="AutoShape 8">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6" name="AutoShape 9">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7" name="AutoShape 10">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8" name="AutoShape 11">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w="9525">
              <a:noFill/>
              <a:miter lim="800000"/>
              <a:headEnd/>
              <a:tailEnd/>
            </a:ln>
          </p:spPr>
          <p:txBody>
            <a:bodyPr wrap="none" anchor="ctr"/>
            <a:lstStyle/>
            <a:p>
              <a:pPr>
                <a:defRPr/>
              </a:pPr>
              <a:endParaRPr lang="zh-TW" altLang="en-US"/>
            </a:p>
          </p:txBody>
        </p:sp>
        <p:sp>
          <p:nvSpPr>
            <p:cNvPr id="1049" name="AutoShape 12">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w="9525">
              <a:noFill/>
              <a:miter lim="800000"/>
              <a:headEnd/>
              <a:tailEnd/>
            </a:ln>
          </p:spPr>
          <p:txBody>
            <a:bodyPr wrap="none" anchor="ctr"/>
            <a:lstStyle/>
            <a:p>
              <a:pPr>
                <a:defRPr/>
              </a:pPr>
              <a:endParaRPr lang="zh-TW" altLang="en-US"/>
            </a:p>
          </p:txBody>
        </p:sp>
      </p:grpSp>
      <p:sp>
        <p:nvSpPr>
          <p:cNvPr id="1032" name="Rectangle 13">
            <a:hlinkClick r:id="rId15" action="ppaction://hlinksldjump"/>
          </p:cNvPr>
          <p:cNvSpPr>
            <a:spLocks noChangeArrowheads="1"/>
          </p:cNvSpPr>
          <p:nvPr userDrawn="1"/>
        </p:nvSpPr>
        <p:spPr bwMode="auto">
          <a:xfrm>
            <a:off x="8534400" y="1922463"/>
            <a:ext cx="609600" cy="287337"/>
          </a:xfrm>
          <a:prstGeom prst="rect">
            <a:avLst/>
          </a:prstGeom>
          <a:solidFill>
            <a:schemeClr val="folHlink"/>
          </a:solidFill>
          <a:ln w="9525" algn="ctr">
            <a:noFill/>
            <a:miter lim="800000"/>
            <a:headEnd/>
            <a:tailEnd/>
          </a:ln>
        </p:spPr>
        <p:txBody>
          <a:bodyPr wrap="none" anchor="ctr"/>
          <a:lstStyle/>
          <a:p>
            <a:pPr algn="ctr">
              <a:defRPr/>
            </a:pPr>
            <a:r>
              <a:rPr lang="en-US" altLang="zh-TW" b="1" dirty="0" smtClean="0">
                <a:solidFill>
                  <a:srgbClr val="777777"/>
                </a:solidFill>
                <a:latin typeface="Arial" charset="0"/>
                <a:ea typeface="新細明體" charset="-120"/>
              </a:rPr>
              <a:t>5-2</a:t>
            </a:r>
            <a:endParaRPr lang="en-US" altLang="zh-TW" b="1" dirty="0">
              <a:solidFill>
                <a:srgbClr val="777777"/>
              </a:solidFill>
              <a:latin typeface="Arial" charset="0"/>
              <a:ea typeface="新細明體" charset="-120"/>
            </a:endParaRPr>
          </a:p>
        </p:txBody>
      </p:sp>
      <p:sp>
        <p:nvSpPr>
          <p:cNvPr id="1033" name="Rectangle 14">
            <a:hlinkClick r:id="rId16" action="ppaction://hlinksldjump"/>
          </p:cNvPr>
          <p:cNvSpPr>
            <a:spLocks noChangeArrowheads="1"/>
          </p:cNvSpPr>
          <p:nvPr userDrawn="1"/>
        </p:nvSpPr>
        <p:spPr bwMode="auto">
          <a:xfrm>
            <a:off x="8534400" y="2368550"/>
            <a:ext cx="609600" cy="287338"/>
          </a:xfrm>
          <a:prstGeom prst="rect">
            <a:avLst/>
          </a:prstGeom>
          <a:solidFill>
            <a:srgbClr val="003366"/>
          </a:solidFill>
          <a:ln w="9525" algn="ctr">
            <a:noFill/>
            <a:miter lim="800000"/>
            <a:headEnd/>
            <a:tailEnd/>
          </a:ln>
        </p:spPr>
        <p:txBody>
          <a:bodyPr wrap="none" anchor="ctr"/>
          <a:lstStyle/>
          <a:p>
            <a:pPr algn="ctr" rtl="0" fontAlgn="base">
              <a:spcBef>
                <a:spcPct val="0"/>
              </a:spcBef>
              <a:spcAft>
                <a:spcPct val="0"/>
              </a:spcAft>
              <a:defRPr/>
            </a:pPr>
            <a:r>
              <a:rPr kumimoji="1" lang="en-US" altLang="zh-TW" b="1" kern="1200" dirty="0" smtClean="0">
                <a:solidFill>
                  <a:schemeClr val="bg1"/>
                </a:solidFill>
                <a:latin typeface="Arial" charset="0"/>
                <a:ea typeface="新細明體" charset="-120"/>
                <a:cs typeface="+mn-cs"/>
              </a:rPr>
              <a:t>5-3</a:t>
            </a:r>
            <a:endParaRPr kumimoji="1" lang="en-US" altLang="zh-TW" b="1" kern="1200" dirty="0">
              <a:solidFill>
                <a:schemeClr val="bg1"/>
              </a:solidFill>
              <a:latin typeface="Arial" charset="0"/>
              <a:ea typeface="新細明體" charset="-120"/>
              <a:cs typeface="+mn-cs"/>
            </a:endParaRPr>
          </a:p>
        </p:txBody>
      </p:sp>
      <p:pic>
        <p:nvPicPr>
          <p:cNvPr id="53259" name="Picture 29" descr="Icon-01">
            <a:hlinkClick r:id="" action="ppaction://hlinkshowjump?jump=firstslide"/>
          </p:cNvPr>
          <p:cNvPicPr>
            <a:picLocks noChangeAspect="1" noChangeArrowheads="1"/>
          </p:cNvPicPr>
          <p:nvPr userDrawn="1"/>
        </p:nvPicPr>
        <p:blipFill>
          <a:blip r:embed="rId17"/>
          <a:srcRect/>
          <a:stretch>
            <a:fillRect/>
          </a:stretch>
        </p:blipFill>
        <p:spPr bwMode="auto">
          <a:xfrm>
            <a:off x="7770813" y="6523038"/>
            <a:ext cx="328612" cy="301625"/>
          </a:xfrm>
          <a:prstGeom prst="rect">
            <a:avLst/>
          </a:prstGeom>
          <a:noFill/>
          <a:ln w="9525">
            <a:noFill/>
            <a:miter lim="800000"/>
            <a:headEnd/>
            <a:tailEnd/>
          </a:ln>
        </p:spPr>
      </p:pic>
      <p:pic>
        <p:nvPicPr>
          <p:cNvPr id="53260" name="Picture 30" descr="Icon-03">
            <a:hlinkClick r:id="" action="ppaction://hlinkshowjump?jump=nextslide"/>
          </p:cNvPr>
          <p:cNvPicPr>
            <a:picLocks noChangeAspect="1" noChangeArrowheads="1"/>
          </p:cNvPicPr>
          <p:nvPr userDrawn="1"/>
        </p:nvPicPr>
        <p:blipFill>
          <a:blip r:embed="rId18"/>
          <a:srcRect/>
          <a:stretch>
            <a:fillRect/>
          </a:stretch>
        </p:blipFill>
        <p:spPr bwMode="auto">
          <a:xfrm>
            <a:off x="8253413" y="6523038"/>
            <a:ext cx="328612" cy="301625"/>
          </a:xfrm>
          <a:prstGeom prst="rect">
            <a:avLst/>
          </a:prstGeom>
          <a:noFill/>
          <a:ln w="9525">
            <a:noFill/>
            <a:miter lim="800000"/>
            <a:headEnd/>
            <a:tailEnd/>
          </a:ln>
        </p:spPr>
      </p:pic>
      <p:pic>
        <p:nvPicPr>
          <p:cNvPr id="53261" name="Picture 31" descr="Icon-04">
            <a:hlinkClick r:id="" action="ppaction://hlinkshowjump?jump=previousslide"/>
          </p:cNvPr>
          <p:cNvPicPr>
            <a:picLocks noChangeAspect="1" noChangeArrowheads="1"/>
          </p:cNvPicPr>
          <p:nvPr userDrawn="1"/>
        </p:nvPicPr>
        <p:blipFill>
          <a:blip r:embed="rId19"/>
          <a:srcRect/>
          <a:stretch>
            <a:fillRect/>
          </a:stretch>
        </p:blipFill>
        <p:spPr bwMode="auto">
          <a:xfrm>
            <a:off x="7286625" y="6523038"/>
            <a:ext cx="328613" cy="301625"/>
          </a:xfrm>
          <a:prstGeom prst="rect">
            <a:avLst/>
          </a:prstGeom>
          <a:noFill/>
          <a:ln w="9525">
            <a:noFill/>
            <a:miter lim="800000"/>
            <a:headEnd/>
            <a:tailEnd/>
          </a:ln>
        </p:spPr>
      </p:pic>
      <p:pic>
        <p:nvPicPr>
          <p:cNvPr id="53262" name="Picture 32" descr="Icon-05">
            <a:hlinkClick r:id="" action="ppaction://hlinkshowjump?jump=firstslide"/>
          </p:cNvPr>
          <p:cNvPicPr>
            <a:picLocks noChangeAspect="1" noChangeArrowheads="1"/>
          </p:cNvPicPr>
          <p:nvPr userDrawn="1"/>
        </p:nvPicPr>
        <p:blipFill>
          <a:blip r:embed="rId20"/>
          <a:srcRect/>
          <a:stretch>
            <a:fillRect/>
          </a:stretch>
        </p:blipFill>
        <p:spPr bwMode="auto">
          <a:xfrm>
            <a:off x="6804025" y="6523038"/>
            <a:ext cx="328613" cy="301625"/>
          </a:xfrm>
          <a:prstGeom prst="rect">
            <a:avLst/>
          </a:prstGeom>
          <a:noFill/>
          <a:ln w="9525">
            <a:noFill/>
            <a:miter lim="800000"/>
            <a:headEnd/>
            <a:tailEnd/>
          </a:ln>
        </p:spPr>
      </p:pic>
      <p:pic>
        <p:nvPicPr>
          <p:cNvPr id="53263" name="Picture 33" descr="Icon-06">
            <a:hlinkClick r:id="" action="ppaction://hlinkshowjump?jump=lastslide"/>
          </p:cNvPr>
          <p:cNvPicPr>
            <a:picLocks noChangeAspect="1" noChangeArrowheads="1"/>
          </p:cNvPicPr>
          <p:nvPr userDrawn="1"/>
        </p:nvPicPr>
        <p:blipFill>
          <a:blip r:embed="rId21"/>
          <a:srcRect/>
          <a:stretch>
            <a:fillRect/>
          </a:stretch>
        </p:blipFill>
        <p:spPr bwMode="auto">
          <a:xfrm>
            <a:off x="8737600" y="6523038"/>
            <a:ext cx="338138" cy="301625"/>
          </a:xfrm>
          <a:prstGeom prst="rect">
            <a:avLst/>
          </a:prstGeom>
          <a:noFill/>
          <a:ln w="9525">
            <a:noFill/>
            <a:miter lim="800000"/>
            <a:headEnd/>
            <a:tailEnd/>
          </a:ln>
        </p:spPr>
      </p:pic>
      <p:sp>
        <p:nvSpPr>
          <p:cNvPr id="26" name="Rectangle 5">
            <a:hlinkClick r:id="rId22" action="ppaction://hlinksldjump"/>
          </p:cNvPr>
          <p:cNvSpPr>
            <a:spLocks noChangeArrowheads="1"/>
          </p:cNvSpPr>
          <p:nvPr userDrawn="1"/>
        </p:nvSpPr>
        <p:spPr bwMode="auto">
          <a:xfrm>
            <a:off x="8534400" y="1033463"/>
            <a:ext cx="609600" cy="287337"/>
          </a:xfrm>
          <a:prstGeom prst="rect">
            <a:avLst/>
          </a:prstGeom>
          <a:solidFill>
            <a:schemeClr val="folHlink"/>
          </a:solidFill>
          <a:ln w="9525" algn="ctr">
            <a:noFill/>
            <a:miter lim="800000"/>
            <a:headEnd/>
            <a:tailEnd/>
          </a:ln>
        </p:spPr>
        <p:txBody>
          <a:bodyPr wrap="none" anchor="ctr"/>
          <a:lstStyle/>
          <a:p>
            <a:pPr algn="ctr" rtl="0" fontAlgn="base">
              <a:spcBef>
                <a:spcPct val="0"/>
              </a:spcBef>
              <a:spcAft>
                <a:spcPct val="0"/>
              </a:spcAft>
              <a:defRPr/>
            </a:pPr>
            <a:r>
              <a:rPr kumimoji="1" lang="zh-TW" altLang="en-US" b="1" kern="1200" dirty="0" smtClean="0">
                <a:solidFill>
                  <a:srgbClr val="777777"/>
                </a:solidFill>
                <a:latin typeface="Arial" charset="0"/>
                <a:ea typeface="新細明體" charset="-120"/>
                <a:cs typeface="+mn-cs"/>
              </a:rPr>
              <a:t>前言</a:t>
            </a:r>
            <a:endParaRPr kumimoji="1" lang="en-US" altLang="zh-TW" b="1" kern="1200" dirty="0">
              <a:solidFill>
                <a:srgbClr val="777777"/>
              </a:solidFill>
              <a:latin typeface="Arial" charset="0"/>
              <a:ea typeface="新細明體" charset="-120"/>
              <a:cs typeface="+mn-cs"/>
            </a:endParaRPr>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advClick="0">
    <p:wipe/>
  </p:transition>
  <p:timing>
    <p:tnLst>
      <p:par>
        <p:cTn id="1" dur="indefinite" restart="never" nodeType="tmRoot"/>
      </p:par>
    </p:tnLst>
  </p:timing>
  <p:txStyles>
    <p:titleStyle>
      <a:lvl1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2pPr>
      <a:lvl3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3pPr>
      <a:lvl4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4pPr>
      <a:lvl5pPr algn="l" rtl="0" eaLnBrk="0" fontAlgn="base" hangingPunct="0">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5pPr>
      <a:lvl6pPr marL="4572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6pPr>
      <a:lvl7pPr marL="9144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7pPr>
      <a:lvl8pPr marL="13716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8pPr>
      <a:lvl9pPr marL="1828800" algn="l" rtl="0" fontAlgn="base">
        <a:spcBef>
          <a:spcPct val="0"/>
        </a:spcBef>
        <a:spcAft>
          <a:spcPct val="0"/>
        </a:spcAft>
        <a:defRPr kumimoji="1" sz="3600" b="1">
          <a:solidFill>
            <a:srgbClr val="0099CC"/>
          </a:solidFill>
          <a:effectLst>
            <a:outerShdw blurRad="38100" dist="38100" dir="2700000" algn="tl">
              <a:srgbClr val="C0C0C0"/>
            </a:outerShdw>
          </a:effectLst>
          <a:latin typeface="Arial" charset="0"/>
          <a:ea typeface="微軟正黑體" pitchFamily="34" charset="-120"/>
        </a:defRPr>
      </a:lvl9pPr>
    </p:titleStyle>
    <p:bodyStyle>
      <a:lvl1pPr marL="342900" indent="-342900" algn="just" defTabSz="257175" rtl="0" eaLnBrk="0" fontAlgn="base" hangingPunct="0">
        <a:spcBef>
          <a:spcPct val="0"/>
        </a:spcBef>
        <a:spcAft>
          <a:spcPct val="0"/>
        </a:spcAft>
        <a:buChar char="•"/>
        <a:tabLst>
          <a:tab pos="757238" algn="l"/>
          <a:tab pos="8072438" algn="r"/>
        </a:tabLst>
        <a:defRPr sz="2800" b="1">
          <a:solidFill>
            <a:srgbClr val="4346BD"/>
          </a:solidFill>
          <a:latin typeface="+mn-lt"/>
          <a:ea typeface="+mn-ea"/>
          <a:cs typeface="+mn-cs"/>
        </a:defRPr>
      </a:lvl1pPr>
      <a:lvl2pPr marL="1588" indent="455613"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2pPr>
      <a:lvl3pPr marL="282575" indent="-279400" algn="just" defTabSz="257175" rtl="0" eaLnBrk="0" fontAlgn="base" hangingPunct="0">
        <a:lnSpc>
          <a:spcPct val="115000"/>
        </a:lnSpc>
        <a:spcBef>
          <a:spcPct val="5000"/>
        </a:spcBef>
        <a:spcAft>
          <a:spcPct val="5000"/>
        </a:spcAft>
        <a:buChar char="•"/>
        <a:tabLst>
          <a:tab pos="757238" algn="l"/>
          <a:tab pos="8072438" algn="r"/>
        </a:tabLst>
        <a:defRPr sz="2800">
          <a:solidFill>
            <a:schemeClr val="tx1"/>
          </a:solidFill>
          <a:latin typeface="Times New Roman" pitchFamily="18" charset="0"/>
          <a:ea typeface="標楷體" pitchFamily="65" charset="-120"/>
        </a:defRPr>
      </a:lvl3pPr>
      <a:lvl4pPr marL="284163" indent="1087438" algn="just"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4pPr>
      <a:lvl5pPr marL="285750" indent="1543050" algn="l" defTabSz="257175" rtl="0" eaLnBrk="0" fontAlgn="base" hangingPunct="0">
        <a:lnSpc>
          <a:spcPct val="115000"/>
        </a:lnSpc>
        <a:spcBef>
          <a:spcPct val="5000"/>
        </a:spcBef>
        <a:spcAft>
          <a:spcPct val="5000"/>
        </a:spcAft>
        <a:buChar char="»"/>
        <a:tabLst>
          <a:tab pos="757238" algn="l"/>
          <a:tab pos="8072438" algn="r"/>
        </a:tabLst>
        <a:defRPr kumimoji="1" sz="2800">
          <a:solidFill>
            <a:schemeClr val="tx1"/>
          </a:solidFill>
          <a:latin typeface="Times New Roman" pitchFamily="18" charset="0"/>
          <a:ea typeface="標楷體" pitchFamily="65" charset="-120"/>
        </a:defRPr>
      </a:lvl5pPr>
      <a:lvl6pPr marL="21256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6pPr>
      <a:lvl7pPr marL="25828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7pPr>
      <a:lvl8pPr marL="30400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8pPr>
      <a:lvl9pPr marL="3497263" algn="ctr" rtl="0" fontAlgn="base">
        <a:lnSpc>
          <a:spcPct val="120000"/>
        </a:lnSpc>
        <a:spcBef>
          <a:spcPct val="0"/>
        </a:spcBef>
        <a:spcAft>
          <a:spcPct val="0"/>
        </a:spcAft>
        <a:tabLst>
          <a:tab pos="728663" algn="l"/>
          <a:tab pos="1176338" algn="l"/>
        </a:tabLst>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RSRkp8VAavQ"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GPOe-dZhUU4" TargetMode="External"/><Relationship Id="rId2" Type="http://schemas.openxmlformats.org/officeDocument/2006/relationships/image" Target="../media/image28.png"/><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KpuMNfkGN4" TargetMode="External"/><Relationship Id="rId2" Type="http://schemas.openxmlformats.org/officeDocument/2006/relationships/image" Target="../media/image31.png"/><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4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5-1-2</a:t>
            </a:r>
            <a:r>
              <a:rPr lang="zh-TW" altLang="en-US" dirty="0"/>
              <a:t>　啟動函數</a:t>
            </a:r>
            <a:r>
              <a:rPr lang="en-US" altLang="zh-TW" dirty="0"/>
              <a:t>(Activation Function</a:t>
            </a:r>
            <a:r>
              <a:rPr lang="en-US" altLang="zh-TW" dirty="0" smtClean="0"/>
              <a:t>)</a:t>
            </a:r>
          </a:p>
          <a:p>
            <a:pPr marL="0" indent="0">
              <a:buNone/>
            </a:pPr>
            <a:r>
              <a:rPr kumimoji="1" lang="zh-TW" altLang="en-US" sz="2400" b="0" dirty="0" smtClean="0">
                <a:solidFill>
                  <a:schemeClr val="tx1"/>
                </a:solidFill>
                <a:latin typeface="Times New Roman" pitchFamily="18" charset="0"/>
                <a:ea typeface="標楷體" pitchFamily="65" charset="-120"/>
              </a:rPr>
              <a:t>        以</a:t>
            </a:r>
            <a:r>
              <a:rPr kumimoji="1" lang="zh-TW" altLang="en-US" sz="2400" b="0" dirty="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5-8</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例，接收到的神經元為訊號</a:t>
            </a:r>
            <a:r>
              <a:rPr kumimoji="1" lang="en-US" altLang="zh-TW" sz="2400" b="0" dirty="0">
                <a:solidFill>
                  <a:schemeClr val="tx1"/>
                </a:solidFill>
                <a:latin typeface="Times New Roman" pitchFamily="18" charset="0"/>
                <a:ea typeface="標楷體" pitchFamily="65" charset="-120"/>
              </a:rPr>
              <a:t>Z</a:t>
            </a:r>
            <a:r>
              <a:rPr kumimoji="1" lang="zh-TW" altLang="en-US" sz="2400" b="0" dirty="0">
                <a:solidFill>
                  <a:schemeClr val="tx1"/>
                </a:solidFill>
                <a:latin typeface="Times New Roman" pitchFamily="18" charset="0"/>
                <a:ea typeface="標楷體" pitchFamily="65" charset="-120"/>
              </a:rPr>
              <a:t>，必須透過門檻進行判斷，以決定是否將</a:t>
            </a:r>
            <a:r>
              <a:rPr kumimoji="1" lang="zh-TW" altLang="en-US" sz="2400" b="0" dirty="0" smtClean="0">
                <a:solidFill>
                  <a:schemeClr val="tx1"/>
                </a:solidFill>
                <a:latin typeface="Times New Roman" pitchFamily="18" charset="0"/>
                <a:ea typeface="標楷體" pitchFamily="65" charset="-120"/>
              </a:rPr>
              <a:t>訊號</a:t>
            </a:r>
            <a:r>
              <a:rPr kumimoji="1" lang="zh-TW" altLang="en-US" sz="2400" b="0" dirty="0">
                <a:solidFill>
                  <a:schemeClr val="tx1"/>
                </a:solidFill>
                <a:latin typeface="Times New Roman" pitchFamily="18" charset="0"/>
                <a:ea typeface="標楷體" pitchFamily="65" charset="-120"/>
              </a:rPr>
              <a:t>傳遞給下個神經元，我們稱這一具有門檻作用的函數為啟動函數</a:t>
            </a:r>
            <a:r>
              <a:rPr kumimoji="1" lang="en-US" altLang="zh-TW" sz="2400" b="0" dirty="0">
                <a:solidFill>
                  <a:schemeClr val="tx1"/>
                </a:solidFill>
                <a:latin typeface="Times New Roman" pitchFamily="18" charset="0"/>
                <a:ea typeface="標楷體" pitchFamily="65" charset="-120"/>
              </a:rPr>
              <a:t>(activation function)</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9530" y="3136305"/>
            <a:ext cx="6675442" cy="3146519"/>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1258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smtClean="0">
                <a:solidFill>
                  <a:schemeClr val="tx1"/>
                </a:solidFill>
                <a:latin typeface="Times New Roman" pitchFamily="18" charset="0"/>
                <a:ea typeface="標楷體" pitchFamily="65" charset="-120"/>
              </a:rPr>
              <a:t>        接下來</a:t>
            </a:r>
            <a:r>
              <a:rPr kumimoji="1" lang="zh-TW" altLang="en-US" sz="2400" b="0" dirty="0">
                <a:solidFill>
                  <a:schemeClr val="tx1"/>
                </a:solidFill>
                <a:latin typeface="Times New Roman" pitchFamily="18" charset="0"/>
                <a:ea typeface="標楷體" pitchFamily="65" charset="-120"/>
              </a:rPr>
              <a:t>討論啟動函數的設計，它會影響最後是否有訊號輸出，啟動函數有很多種</a:t>
            </a:r>
            <a:r>
              <a:rPr kumimoji="1" lang="zh-TW" altLang="en-US" sz="2400" b="0" dirty="0" smtClean="0">
                <a:solidFill>
                  <a:schemeClr val="tx1"/>
                </a:solidFill>
                <a:latin typeface="Times New Roman" pitchFamily="18" charset="0"/>
                <a:ea typeface="標楷體" pitchFamily="65" charset="-120"/>
              </a:rPr>
              <a:t>不同的</a:t>
            </a:r>
            <a:r>
              <a:rPr kumimoji="1" lang="zh-TW" altLang="en-US" sz="2400" b="0" dirty="0">
                <a:solidFill>
                  <a:schemeClr val="tx1"/>
                </a:solidFill>
                <a:latin typeface="Times New Roman" pitchFamily="18" charset="0"/>
                <a:ea typeface="標楷體" pitchFamily="65" charset="-120"/>
              </a:rPr>
              <a:t>設計，其中以</a:t>
            </a:r>
            <a:r>
              <a:rPr kumimoji="1" lang="en-US" altLang="zh-TW" sz="2400" b="0" dirty="0" smtClean="0">
                <a:solidFill>
                  <a:schemeClr val="tx1"/>
                </a:solidFill>
                <a:latin typeface="Times New Roman" pitchFamily="18" charset="0"/>
                <a:ea typeface="標楷體" pitchFamily="65" charset="-120"/>
              </a:rPr>
              <a:t>Sigmoid</a:t>
            </a:r>
            <a:r>
              <a:rPr kumimoji="1" lang="zh-TW" altLang="en-US" sz="2400" b="0" dirty="0" smtClean="0">
                <a:solidFill>
                  <a:schemeClr val="tx1"/>
                </a:solidFill>
                <a:latin typeface="Times New Roman" pitchFamily="18" charset="0"/>
                <a:ea typeface="標楷體" pitchFamily="65" charset="-120"/>
              </a:rPr>
              <a:t>函數</a:t>
            </a:r>
            <a:r>
              <a:rPr kumimoji="1" lang="zh-TW" altLang="en-US" sz="2400" b="0" dirty="0">
                <a:solidFill>
                  <a:schemeClr val="tx1"/>
                </a:solidFill>
                <a:latin typeface="Times New Roman" pitchFamily="18" charset="0"/>
                <a:ea typeface="標楷體" pitchFamily="65" charset="-120"/>
              </a:rPr>
              <a:t>和</a:t>
            </a:r>
            <a:r>
              <a:rPr kumimoji="1" lang="en-US" altLang="zh-TW" sz="2400" b="0" dirty="0" err="1" smtClean="0">
                <a:solidFill>
                  <a:schemeClr val="tx1"/>
                </a:solidFill>
                <a:latin typeface="Times New Roman" pitchFamily="18" charset="0"/>
                <a:ea typeface="標楷體" pitchFamily="65" charset="-120"/>
              </a:rPr>
              <a:t>ReLU</a:t>
            </a:r>
            <a:r>
              <a:rPr kumimoji="1" lang="zh-TW" altLang="en-US" sz="2400" b="0" dirty="0" smtClean="0">
                <a:solidFill>
                  <a:schemeClr val="tx1"/>
                </a:solidFill>
                <a:latin typeface="Times New Roman" pitchFamily="18" charset="0"/>
                <a:ea typeface="標楷體" pitchFamily="65" charset="-120"/>
              </a:rPr>
              <a:t>函數</a:t>
            </a:r>
            <a:r>
              <a:rPr kumimoji="1" lang="zh-TW" altLang="en-US" sz="2400" b="0" dirty="0">
                <a:solidFill>
                  <a:schemeClr val="tx1"/>
                </a:solidFill>
                <a:latin typeface="Times New Roman" pitchFamily="18" charset="0"/>
                <a:ea typeface="標楷體" pitchFamily="65" charset="-120"/>
              </a:rPr>
              <a:t>最為常用</a:t>
            </a:r>
            <a:r>
              <a:rPr kumimoji="1" lang="en-US" altLang="zh-TW" sz="2400" b="0" dirty="0" smtClean="0">
                <a:solidFill>
                  <a:schemeClr val="tx1"/>
                </a:solidFill>
                <a:latin typeface="Times New Roman" pitchFamily="18" charset="0"/>
                <a:ea typeface="標楷體" pitchFamily="65" charset="-120"/>
              </a:rPr>
              <a:t>:</a:t>
            </a:r>
          </a:p>
          <a:p>
            <a:pPr marL="0" indent="0">
              <a:lnSpc>
                <a:spcPct val="150000"/>
              </a:lnSpc>
              <a:buNone/>
            </a:pPr>
            <a:r>
              <a:rPr kumimoji="1" lang="en-US" altLang="zh-TW" sz="2400" dirty="0">
                <a:solidFill>
                  <a:schemeClr val="tx1"/>
                </a:solidFill>
                <a:latin typeface="Times New Roman" pitchFamily="18" charset="0"/>
                <a:ea typeface="標楷體" pitchFamily="65" charset="-120"/>
              </a:rPr>
              <a:t>1</a:t>
            </a:r>
            <a:r>
              <a:rPr kumimoji="1" lang="en-US" altLang="zh-TW" sz="2400" dirty="0" smtClean="0">
                <a:solidFill>
                  <a:schemeClr val="tx1"/>
                </a:solidFill>
                <a:latin typeface="Times New Roman" pitchFamily="18" charset="0"/>
                <a:ea typeface="標楷體" pitchFamily="65" charset="-120"/>
              </a:rPr>
              <a:t>.</a:t>
            </a:r>
            <a:r>
              <a:rPr kumimoji="1" lang="zh-TW" altLang="en-US" sz="2400" dirty="0" smtClean="0">
                <a:solidFill>
                  <a:schemeClr val="tx1"/>
                </a:solidFill>
                <a:latin typeface="Times New Roman" pitchFamily="18" charset="0"/>
                <a:ea typeface="標楷體" pitchFamily="65" charset="-120"/>
              </a:rPr>
              <a:t> </a:t>
            </a:r>
            <a:r>
              <a:rPr kumimoji="1" lang="en-US" altLang="zh-TW" sz="2400" dirty="0" smtClean="0">
                <a:solidFill>
                  <a:schemeClr val="tx1"/>
                </a:solidFill>
                <a:latin typeface="Times New Roman" pitchFamily="18" charset="0"/>
                <a:ea typeface="標楷體" pitchFamily="65" charset="-120"/>
              </a:rPr>
              <a:t>Sigmoid</a:t>
            </a:r>
            <a:r>
              <a:rPr kumimoji="1" lang="zh-TW" altLang="en-US" sz="2400" dirty="0" smtClean="0">
                <a:solidFill>
                  <a:schemeClr val="tx1"/>
                </a:solidFill>
                <a:latin typeface="Times New Roman" pitchFamily="18" charset="0"/>
                <a:ea typeface="標楷體" pitchFamily="65" charset="-120"/>
              </a:rPr>
              <a:t>函數</a:t>
            </a:r>
            <a:endParaRPr kumimoji="1" lang="zh-TW" altLang="en-US" sz="2400" dirty="0">
              <a:solidFill>
                <a:schemeClr val="tx1"/>
              </a:solidFill>
              <a:latin typeface="Times New Roman" pitchFamily="18" charset="0"/>
              <a:ea typeface="標楷體" pitchFamily="65" charset="-120"/>
            </a:endParaRPr>
          </a:p>
          <a:p>
            <a:pPr marL="0" indent="0">
              <a:buNone/>
            </a:pPr>
            <a:r>
              <a:rPr kumimoji="1" lang="zh-TW" altLang="en-US"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Sigmoid</a:t>
            </a:r>
            <a:r>
              <a:rPr kumimoji="1" lang="zh-TW" altLang="en-US" sz="2400" b="0" dirty="0" smtClean="0">
                <a:solidFill>
                  <a:schemeClr val="tx1"/>
                </a:solidFill>
                <a:latin typeface="Times New Roman" pitchFamily="18" charset="0"/>
                <a:ea typeface="標楷體" pitchFamily="65" charset="-120"/>
              </a:rPr>
              <a:t>函數</a:t>
            </a:r>
            <a:r>
              <a:rPr kumimoji="1" lang="zh-TW" altLang="en-US" sz="2400" b="0" dirty="0">
                <a:solidFill>
                  <a:schemeClr val="tx1"/>
                </a:solidFill>
                <a:latin typeface="Times New Roman" pitchFamily="18" charset="0"/>
                <a:ea typeface="標楷體" pitchFamily="65" charset="-120"/>
              </a:rPr>
              <a:t>主要是將其數值控制在</a:t>
            </a:r>
            <a:r>
              <a:rPr kumimoji="1" lang="en-US" altLang="zh-TW" sz="2400" b="0" dirty="0" smtClean="0">
                <a:solidFill>
                  <a:schemeClr val="tx1"/>
                </a:solidFill>
                <a:latin typeface="Times New Roman" pitchFamily="18" charset="0"/>
                <a:ea typeface="標楷體" pitchFamily="65" charset="-120"/>
              </a:rPr>
              <a:t>0</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1</a:t>
            </a:r>
            <a:r>
              <a:rPr kumimoji="1" lang="zh-TW" altLang="en-US" sz="2400" b="0" dirty="0" smtClean="0">
                <a:solidFill>
                  <a:schemeClr val="tx1"/>
                </a:solidFill>
                <a:latin typeface="Times New Roman" pitchFamily="18" charset="0"/>
                <a:ea typeface="標楷體" pitchFamily="65" charset="-120"/>
              </a:rPr>
              <a:t>之間</a:t>
            </a:r>
            <a:r>
              <a:rPr kumimoji="1" lang="zh-TW" altLang="en-US" sz="2400" b="0" dirty="0">
                <a:solidFill>
                  <a:schemeClr val="tx1"/>
                </a:solidFill>
                <a:latin typeface="Times New Roman" pitchFamily="18" charset="0"/>
                <a:ea typeface="標楷體" pitchFamily="65" charset="-120"/>
              </a:rPr>
              <a:t>，避免神經元輸出的數值落差太大，因為我們希望輸出的訊號能夠隨著原訊號的大小而正規化至</a:t>
            </a:r>
            <a:r>
              <a:rPr kumimoji="1" lang="en-US" altLang="zh-TW" sz="2400" b="0" dirty="0" smtClean="0">
                <a:solidFill>
                  <a:schemeClr val="tx1"/>
                </a:solidFill>
                <a:latin typeface="Times New Roman" pitchFamily="18" charset="0"/>
                <a:ea typeface="標楷體" pitchFamily="65" charset="-120"/>
              </a:rPr>
              <a:t>0</a:t>
            </a:r>
            <a:r>
              <a:rPr kumimoji="1" lang="zh-TW" altLang="en-US" sz="2400" b="0" dirty="0" smtClean="0">
                <a:solidFill>
                  <a:schemeClr val="tx1"/>
                </a:solidFill>
                <a:latin typeface="Times New Roman" pitchFamily="18" charset="0"/>
                <a:ea typeface="標楷體" pitchFamily="65" charset="-120"/>
              </a:rPr>
              <a:t>和</a:t>
            </a:r>
            <a:r>
              <a:rPr kumimoji="1" lang="en-US" altLang="zh-TW" sz="2400" b="0" dirty="0" smtClean="0">
                <a:solidFill>
                  <a:schemeClr val="tx1"/>
                </a:solidFill>
                <a:latin typeface="Times New Roman" pitchFamily="18" charset="0"/>
                <a:ea typeface="標楷體" pitchFamily="65" charset="-120"/>
              </a:rPr>
              <a:t>1</a:t>
            </a:r>
            <a:r>
              <a:rPr kumimoji="1" lang="zh-TW" altLang="en-US" sz="2400" b="0" dirty="0" smtClean="0">
                <a:solidFill>
                  <a:schemeClr val="tx1"/>
                </a:solidFill>
                <a:latin typeface="Times New Roman" pitchFamily="18" charset="0"/>
                <a:ea typeface="標楷體" pitchFamily="65" charset="-120"/>
              </a:rPr>
              <a:t>之間</a:t>
            </a:r>
            <a:r>
              <a:rPr kumimoji="1" lang="zh-TW" altLang="en-US" sz="2400" b="0" dirty="0">
                <a:solidFill>
                  <a:schemeClr val="tx1"/>
                </a:solidFill>
                <a:latin typeface="Times New Roman" pitchFamily="18" charset="0"/>
                <a:ea typeface="標楷體" pitchFamily="65" charset="-120"/>
              </a:rPr>
              <a:t>的一個數值，才送往下一層的神經元；</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9515523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這樣的需求下，可以採用</a:t>
            </a:r>
            <a:r>
              <a:rPr kumimoji="1" lang="en-US" altLang="zh-TW" sz="2400" b="0" dirty="0" smtClean="0">
                <a:solidFill>
                  <a:schemeClr val="tx1"/>
                </a:solidFill>
                <a:latin typeface="Times New Roman" pitchFamily="18" charset="0"/>
                <a:ea typeface="標楷體" pitchFamily="65" charset="-120"/>
              </a:rPr>
              <a:t>Sigmoid</a:t>
            </a:r>
            <a:r>
              <a:rPr kumimoji="1" lang="zh-TW" altLang="en-US" sz="2400" b="0" dirty="0" smtClean="0">
                <a:solidFill>
                  <a:schemeClr val="tx1"/>
                </a:solidFill>
                <a:latin typeface="Times New Roman" pitchFamily="18" charset="0"/>
                <a:ea typeface="標楷體" pitchFamily="65" charset="-120"/>
              </a:rPr>
              <a:t>函數</a:t>
            </a:r>
            <a:r>
              <a:rPr kumimoji="1" lang="zh-TW" altLang="en-US" sz="2400" b="0" dirty="0">
                <a:solidFill>
                  <a:schemeClr val="tx1"/>
                </a:solidFill>
                <a:latin typeface="Times New Roman" pitchFamily="18" charset="0"/>
                <a:ea typeface="標楷體" pitchFamily="65" charset="-120"/>
              </a:rPr>
              <a:t>作為啟動函數，透過公式</a:t>
            </a:r>
            <a:r>
              <a:rPr kumimoji="1" lang="en-US" altLang="zh-TW" sz="2400" b="0" dirty="0">
                <a:solidFill>
                  <a:schemeClr val="tx1"/>
                </a:solidFill>
                <a:latin typeface="Times New Roman" pitchFamily="18" charset="0"/>
                <a:ea typeface="標楷體" pitchFamily="65" charset="-120"/>
              </a:rPr>
              <a:t>(5-4</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其函數圖</a:t>
            </a:r>
            <a:r>
              <a:rPr kumimoji="1" lang="en-US" altLang="zh-TW" sz="2400" b="0" dirty="0">
                <a:solidFill>
                  <a:schemeClr val="tx1"/>
                </a:solidFill>
                <a:latin typeface="Times New Roman" pitchFamily="18" charset="0"/>
                <a:ea typeface="標楷體" pitchFamily="65" charset="-120"/>
              </a:rPr>
              <a:t>5-9</a:t>
            </a:r>
            <a:r>
              <a:rPr kumimoji="1" lang="zh-TW" altLang="en-US" sz="2400" b="0" dirty="0">
                <a:solidFill>
                  <a:schemeClr val="tx1"/>
                </a:solidFill>
                <a:latin typeface="Times New Roman" pitchFamily="18" charset="0"/>
                <a:ea typeface="標楷體" pitchFamily="65" charset="-120"/>
              </a:rPr>
              <a:t>，可以觀察到其輸出值</a:t>
            </a:r>
            <a:r>
              <a:rPr kumimoji="1" lang="zh-TW" altLang="en-US" sz="2400" b="0" dirty="0" smtClean="0">
                <a:solidFill>
                  <a:schemeClr val="tx1"/>
                </a:solidFill>
                <a:latin typeface="Times New Roman" pitchFamily="18" charset="0"/>
                <a:ea typeface="標楷體" pitchFamily="65" charset="-120"/>
              </a:rPr>
              <a:t>介於和</a:t>
            </a:r>
            <a:r>
              <a:rPr kumimoji="1" lang="en-US" altLang="zh-TW" sz="2400" b="0" dirty="0" smtClean="0">
                <a:solidFill>
                  <a:schemeClr val="tx1"/>
                </a:solidFill>
                <a:latin typeface="Times New Roman" pitchFamily="18" charset="0"/>
                <a:ea typeface="標楷體" pitchFamily="65" charset="-120"/>
              </a:rPr>
              <a:t>1</a:t>
            </a:r>
            <a:r>
              <a:rPr kumimoji="1" lang="zh-TW" altLang="en-US" sz="2400" b="0" dirty="0" smtClean="0">
                <a:solidFill>
                  <a:schemeClr val="tx1"/>
                </a:solidFill>
                <a:latin typeface="Times New Roman" pitchFamily="18" charset="0"/>
                <a:ea typeface="標楷體" pitchFamily="65" charset="-120"/>
              </a:rPr>
              <a:t>之間。</a:t>
            </a:r>
            <a:endParaRPr kumimoji="1" lang="en-US" altLang="zh-TW" sz="2400" b="0" dirty="0" smtClean="0">
              <a:solidFill>
                <a:schemeClr val="tx1"/>
              </a:solidFill>
              <a:latin typeface="Times New Roman" pitchFamily="18" charset="0"/>
              <a:ea typeface="標楷體" pitchFamily="65" charset="-120"/>
            </a:endParaRPr>
          </a:p>
          <a:p>
            <a:pPr marL="0" indent="0">
              <a:lnSpc>
                <a:spcPct val="150000"/>
              </a:lnSpc>
              <a:buNone/>
            </a:pPr>
            <a:endParaRPr kumimoji="1" lang="zh-TW" altLang="en-US" sz="2400" b="0" dirty="0">
              <a:solidFill>
                <a:schemeClr val="tx1"/>
              </a:solidFill>
              <a:latin typeface="Times New Roman" pitchFamily="18" charset="0"/>
              <a:ea typeface="標楷體" pitchFamily="65" charset="-120"/>
            </a:endParaRPr>
          </a:p>
          <a:p>
            <a:pPr marL="0" indent="0">
              <a:buNone/>
            </a:pPr>
            <a:endParaRPr lang="zh-TW"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961" y="2815483"/>
            <a:ext cx="8280000" cy="90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07948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4557" y="1617270"/>
            <a:ext cx="6956468" cy="4614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25386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lnSpc>
                <a:spcPct val="150000"/>
              </a:lnSpc>
              <a:buNone/>
            </a:pPr>
            <a:r>
              <a:rPr kumimoji="1" lang="en-US" altLang="zh-TW" sz="2400" dirty="0">
                <a:solidFill>
                  <a:schemeClr val="tx1"/>
                </a:solidFill>
                <a:latin typeface="Times New Roman" pitchFamily="18" charset="0"/>
                <a:ea typeface="標楷體" pitchFamily="65" charset="-120"/>
              </a:rPr>
              <a:t>2</a:t>
            </a:r>
            <a:r>
              <a:rPr kumimoji="1" lang="en-US" altLang="zh-TW" sz="2400" dirty="0" smtClean="0">
                <a:solidFill>
                  <a:schemeClr val="tx1"/>
                </a:solidFill>
                <a:latin typeface="Times New Roman" pitchFamily="18" charset="0"/>
                <a:ea typeface="標楷體" pitchFamily="65" charset="-120"/>
              </a:rPr>
              <a:t>.</a:t>
            </a:r>
            <a:r>
              <a:rPr kumimoji="1" lang="zh-TW" altLang="en-US" sz="2400" dirty="0" smtClean="0">
                <a:solidFill>
                  <a:schemeClr val="tx1"/>
                </a:solidFill>
                <a:latin typeface="Times New Roman" pitchFamily="18" charset="0"/>
                <a:ea typeface="標楷體" pitchFamily="65" charset="-120"/>
              </a:rPr>
              <a:t> </a:t>
            </a:r>
            <a:r>
              <a:rPr kumimoji="1" lang="en-US" altLang="zh-TW" sz="2400" dirty="0" err="1" smtClean="0">
                <a:solidFill>
                  <a:schemeClr val="tx1"/>
                </a:solidFill>
                <a:latin typeface="Times New Roman" pitchFamily="18" charset="0"/>
                <a:ea typeface="標楷體" pitchFamily="65" charset="-120"/>
              </a:rPr>
              <a:t>ReLU</a:t>
            </a:r>
            <a:r>
              <a:rPr kumimoji="1" lang="zh-TW" altLang="en-US" sz="2400" dirty="0" smtClean="0">
                <a:solidFill>
                  <a:schemeClr val="tx1"/>
                </a:solidFill>
                <a:latin typeface="Times New Roman" pitchFamily="18" charset="0"/>
                <a:ea typeface="標楷體" pitchFamily="65" charset="-120"/>
              </a:rPr>
              <a:t>函數</a:t>
            </a:r>
            <a:endParaRPr kumimoji="1" lang="en-US" altLang="zh-TW" sz="240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          近幾</a:t>
            </a:r>
            <a:r>
              <a:rPr kumimoji="1" lang="zh-TW" altLang="en-US" sz="2400" b="0" dirty="0">
                <a:solidFill>
                  <a:schemeClr val="tx1"/>
                </a:solidFill>
                <a:latin typeface="Times New Roman" pitchFamily="18" charset="0"/>
                <a:ea typeface="標楷體" pitchFamily="65" charset="-120"/>
              </a:rPr>
              <a:t>年來，</a:t>
            </a:r>
            <a:r>
              <a:rPr kumimoji="1" lang="en-US" altLang="zh-TW" sz="2400" b="0" dirty="0" err="1" smtClean="0">
                <a:solidFill>
                  <a:schemeClr val="tx1"/>
                </a:solidFill>
                <a:latin typeface="Times New Roman" pitchFamily="18" charset="0"/>
                <a:ea typeface="標楷體" pitchFamily="65" charset="-120"/>
              </a:rPr>
              <a:t>ReLU</a:t>
            </a:r>
            <a:r>
              <a:rPr kumimoji="1" lang="zh-TW" altLang="en-US" sz="2400" b="0" dirty="0" smtClean="0">
                <a:solidFill>
                  <a:schemeClr val="tx1"/>
                </a:solidFill>
                <a:latin typeface="Times New Roman" pitchFamily="18" charset="0"/>
                <a:ea typeface="標楷體" pitchFamily="65" charset="-120"/>
              </a:rPr>
              <a:t>函數</a:t>
            </a:r>
            <a:r>
              <a:rPr kumimoji="1" lang="zh-TW" altLang="en-US" sz="2400" b="0" dirty="0">
                <a:solidFill>
                  <a:schemeClr val="tx1"/>
                </a:solidFill>
                <a:latin typeface="Times New Roman" pitchFamily="18" charset="0"/>
                <a:ea typeface="標楷體" pitchFamily="65" charset="-120"/>
              </a:rPr>
              <a:t>是最為廣泛使用的啟動函數，根據其公式</a:t>
            </a:r>
            <a:r>
              <a:rPr kumimoji="1" lang="en-US" altLang="zh-TW" sz="2400" b="0" dirty="0">
                <a:solidFill>
                  <a:schemeClr val="tx1"/>
                </a:solidFill>
                <a:latin typeface="Times New Roman" pitchFamily="18" charset="0"/>
                <a:ea typeface="標楷體" pitchFamily="65" charset="-120"/>
              </a:rPr>
              <a:t>(5-6</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5-10</a:t>
            </a:r>
            <a:r>
              <a:rPr kumimoji="1" lang="zh-TW" altLang="en-US" sz="2400" b="0" dirty="0" smtClean="0">
                <a:solidFill>
                  <a:schemeClr val="tx1"/>
                </a:solidFill>
                <a:latin typeface="Times New Roman" pitchFamily="18" charset="0"/>
                <a:ea typeface="標楷體" pitchFamily="65" charset="-120"/>
              </a:rPr>
              <a:t>可以</a:t>
            </a:r>
            <a:r>
              <a:rPr kumimoji="1" lang="zh-TW" altLang="en-US" sz="2400" b="0" dirty="0">
                <a:solidFill>
                  <a:schemeClr val="tx1"/>
                </a:solidFill>
                <a:latin typeface="Times New Roman" pitchFamily="18" charset="0"/>
                <a:ea typeface="標楷體" pitchFamily="65" charset="-120"/>
              </a:rPr>
              <a:t>觀察到其計算方法只需要判斷輸入值為正或負，即可進行輸出值的運算</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a:solidFill>
                <a:schemeClr val="tx1"/>
              </a:solidFill>
              <a:latin typeface="Times New Roman" pitchFamily="18" charset="0"/>
              <a:ea typeface="標楷體" pitchFamily="65" charset="-120"/>
            </a:endParaRPr>
          </a:p>
          <a:p>
            <a:pPr marL="0" indent="0">
              <a:buNone/>
            </a:pPr>
            <a:endParaRPr kumimoji="1" lang="en-US" altLang="zh-TW" sz="2400" b="0" dirty="0">
              <a:solidFill>
                <a:schemeClr val="tx1"/>
              </a:solidFill>
              <a:latin typeface="Times New Roman" pitchFamily="18" charset="0"/>
              <a:ea typeface="標楷體" pitchFamily="65" charset="-120"/>
            </a:endParaRPr>
          </a:p>
          <a:p>
            <a:pPr marL="0" indent="0">
              <a:buNone/>
            </a:pPr>
            <a:r>
              <a:rPr kumimoji="1" lang="zh-TW" altLang="en-US" sz="2400" b="0" dirty="0">
                <a:solidFill>
                  <a:schemeClr val="tx1"/>
                </a:solidFill>
                <a:latin typeface="Times New Roman" pitchFamily="18" charset="0"/>
                <a:ea typeface="標楷體" pitchFamily="65" charset="-120"/>
              </a:rPr>
              <a:t> </a:t>
            </a:r>
            <a:r>
              <a:rPr kumimoji="1" lang="en-US" altLang="zh-TW" sz="2400" b="0" dirty="0" smtClean="0">
                <a:solidFill>
                  <a:schemeClr val="tx1"/>
                </a:solidFill>
                <a:latin typeface="Times New Roman" pitchFamily="18" charset="0"/>
                <a:ea typeface="標楷體" pitchFamily="65" charset="-120"/>
              </a:rPr>
              <a:t>	</a:t>
            </a:r>
            <a:r>
              <a:rPr kumimoji="1" lang="en-US" altLang="zh-TW" sz="2400" b="0" dirty="0" err="1" smtClean="0">
                <a:solidFill>
                  <a:schemeClr val="tx1"/>
                </a:solidFill>
                <a:latin typeface="Times New Roman" pitchFamily="18" charset="0"/>
                <a:ea typeface="標楷體" pitchFamily="65" charset="-120"/>
              </a:rPr>
              <a:t>ReLU</a:t>
            </a:r>
            <a:r>
              <a:rPr kumimoji="1" lang="zh-TW" altLang="en-US" sz="2400" b="0" dirty="0">
                <a:solidFill>
                  <a:schemeClr val="tx1"/>
                </a:solidFill>
                <a:latin typeface="Times New Roman" pitchFamily="18" charset="0"/>
                <a:ea typeface="標楷體" pitchFamily="65" charset="-120"/>
              </a:rPr>
              <a:t>函數運算是將所有為負的輸入值轉換為</a:t>
            </a:r>
            <a:r>
              <a:rPr kumimoji="1" lang="en-US" altLang="zh-TW" sz="2400" b="0" dirty="0">
                <a:solidFill>
                  <a:schemeClr val="tx1"/>
                </a:solidFill>
                <a:latin typeface="Times New Roman" pitchFamily="18" charset="0"/>
                <a:ea typeface="標楷體" pitchFamily="65" charset="-120"/>
              </a:rPr>
              <a:t>0</a:t>
            </a:r>
            <a:r>
              <a:rPr kumimoji="1" lang="zh-TW" altLang="en-US" sz="2400" b="0" dirty="0">
                <a:solidFill>
                  <a:schemeClr val="tx1"/>
                </a:solidFill>
                <a:latin typeface="Times New Roman" pitchFamily="18" charset="0"/>
                <a:ea typeface="標楷體" pitchFamily="65" charset="-120"/>
              </a:rPr>
              <a:t>，導致下一個神經元不會被啟動，若輸入值為正的，則保持原樣，這樣的特性使得電腦的計算量大幅減少，相較於</a:t>
            </a:r>
            <a:r>
              <a:rPr kumimoji="1" lang="en-US" altLang="zh-TW" sz="2400" b="0" dirty="0">
                <a:solidFill>
                  <a:schemeClr val="tx1"/>
                </a:solidFill>
                <a:latin typeface="Times New Roman" pitchFamily="18" charset="0"/>
                <a:ea typeface="標楷體" pitchFamily="65" charset="-120"/>
              </a:rPr>
              <a:t>sigmoid</a:t>
            </a:r>
            <a:r>
              <a:rPr kumimoji="1" lang="zh-TW" altLang="en-US" sz="2400" b="0" dirty="0">
                <a:solidFill>
                  <a:schemeClr val="tx1"/>
                </a:solidFill>
                <a:latin typeface="Times New Roman" pitchFamily="18" charset="0"/>
                <a:ea typeface="標楷體" pitchFamily="65" charset="-120"/>
              </a:rPr>
              <a:t>函數，具有更快的計算速度，所以非常受歡迎。</a:t>
            </a:r>
            <a:endParaRPr kumimoji="1" lang="en-US" altLang="zh-TW" sz="2400" b="0" dirty="0" smtClean="0">
              <a:solidFill>
                <a:schemeClr val="tx1"/>
              </a:solidFill>
              <a:latin typeface="Times New Roman" pitchFamily="18" charset="0"/>
              <a:ea typeface="標楷體" pitchFamily="65" charset="-120"/>
            </a:endParaRP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209" y="3326700"/>
            <a:ext cx="8280000" cy="976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96807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79173" y="1570038"/>
            <a:ext cx="4569682" cy="419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767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dirty="0"/>
              <a:t>5-2</a:t>
            </a:r>
            <a:r>
              <a:rPr lang="zh-TW" altLang="en-US" b="1" dirty="0" smtClean="0"/>
              <a:t>　</a:t>
            </a:r>
            <a:r>
              <a:rPr lang="zh-TW" altLang="en-US" dirty="0"/>
              <a:t>神經網路的架構與深度學習</a:t>
            </a:r>
            <a:endParaRPr lang="zh-TW" altLang="en-US" b="1" dirty="0"/>
          </a:p>
        </p:txBody>
      </p:sp>
      <p:sp>
        <p:nvSpPr>
          <p:cNvPr id="2" name="內容版面配置區 1">
            <a:extLst>
              <a:ext uri="{FF2B5EF4-FFF2-40B4-BE49-F238E27FC236}">
                <a16:creationId xmlns="" xmlns:a16="http://schemas.microsoft.com/office/drawing/2014/main" id="{141B4746-67DF-4D64-BBD7-698286E80A9C}"/>
              </a:ext>
            </a:extLst>
          </p:cNvPr>
          <p:cNvSpPr>
            <a:spLocks noGrp="1"/>
          </p:cNvSpPr>
          <p:nvPr>
            <p:ph idx="1"/>
          </p:nvPr>
        </p:nvSpPr>
        <p:spPr/>
        <p:txBody>
          <a:bodyPr/>
          <a:lstStyle/>
          <a:p>
            <a:pPr marL="0" lvl="1" indent="-341312" eaLnBrk="1">
              <a:lnSpc>
                <a:spcPct val="100000"/>
              </a:lnSpc>
              <a:spcBef>
                <a:spcPts val="600"/>
              </a:spcBef>
              <a:buNone/>
            </a:pPr>
            <a:r>
              <a:rPr kumimoji="1" lang="zh-TW" altLang="en-US" sz="2400" b="0" dirty="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       整個</a:t>
            </a:r>
            <a:r>
              <a:rPr kumimoji="1" lang="zh-TW" altLang="en-US" sz="2400" b="0" dirty="0">
                <a:solidFill>
                  <a:schemeClr val="tx1"/>
                </a:solidFill>
                <a:latin typeface="Times New Roman" pitchFamily="18" charset="0"/>
                <a:ea typeface="標楷體" pitchFamily="65" charset="-120"/>
              </a:rPr>
              <a:t>神經網路是由許多層的</a:t>
            </a:r>
            <a:r>
              <a:rPr kumimoji="1" lang="zh-TW" altLang="en-US" sz="2400" b="0" dirty="0" smtClean="0">
                <a:solidFill>
                  <a:schemeClr val="tx1"/>
                </a:solidFill>
                <a:latin typeface="Times New Roman" pitchFamily="18" charset="0"/>
                <a:ea typeface="標楷體" pitchFamily="65" charset="-120"/>
              </a:rPr>
              <a:t>架構</a:t>
            </a:r>
            <a:r>
              <a:rPr kumimoji="1" lang="zh-TW" altLang="en-US" sz="2400" b="0" dirty="0">
                <a:solidFill>
                  <a:schemeClr val="tx1"/>
                </a:solidFill>
                <a:latin typeface="Times New Roman" pitchFamily="18" charset="0"/>
                <a:ea typeface="標楷體" pitchFamily="65" charset="-120"/>
              </a:rPr>
              <a:t>而組成，且每一層又由多個神經元所組成，最後建構出完整的模型。圖</a:t>
            </a:r>
            <a:r>
              <a:rPr kumimoji="1" lang="en-US" altLang="zh-TW" sz="2400" b="0" dirty="0" smtClean="0">
                <a:solidFill>
                  <a:schemeClr val="tx1"/>
                </a:solidFill>
                <a:latin typeface="Times New Roman" pitchFamily="18" charset="0"/>
                <a:ea typeface="標楷體" pitchFamily="65" charset="-120"/>
              </a:rPr>
              <a:t>5-11</a:t>
            </a:r>
            <a:r>
              <a:rPr kumimoji="1" lang="zh-TW" altLang="en-US" sz="2400" b="0" dirty="0" smtClean="0">
                <a:solidFill>
                  <a:schemeClr val="tx1"/>
                </a:solidFill>
                <a:latin typeface="Times New Roman" pitchFamily="18" charset="0"/>
                <a:ea typeface="標楷體" pitchFamily="65" charset="-120"/>
              </a:rPr>
              <a:t>顯示神經網路</a:t>
            </a:r>
            <a:r>
              <a:rPr kumimoji="1" lang="zh-TW" altLang="en-US" sz="2400" b="0" dirty="0">
                <a:solidFill>
                  <a:schemeClr val="tx1"/>
                </a:solidFill>
                <a:latin typeface="Times New Roman" pitchFamily="18" charset="0"/>
                <a:ea typeface="標楷體" pitchFamily="65" charset="-120"/>
              </a:rPr>
              <a:t>一般的架構，最左邊的第一層稱為輸入層</a:t>
            </a:r>
            <a:r>
              <a:rPr kumimoji="1" lang="en-US" altLang="zh-TW" sz="2400" b="0" dirty="0">
                <a:solidFill>
                  <a:schemeClr val="tx1"/>
                </a:solidFill>
                <a:latin typeface="Times New Roman" pitchFamily="18" charset="0"/>
                <a:ea typeface="標楷體" pitchFamily="65" charset="-120"/>
              </a:rPr>
              <a:t>(Input Layer)</a:t>
            </a:r>
            <a:r>
              <a:rPr kumimoji="1" lang="zh-TW" altLang="en-US" sz="2400" b="0" dirty="0">
                <a:solidFill>
                  <a:schemeClr val="tx1"/>
                </a:solidFill>
                <a:latin typeface="Times New Roman" pitchFamily="18" charset="0"/>
                <a:ea typeface="標楷體" pitchFamily="65" charset="-120"/>
              </a:rPr>
              <a:t>，其輸入資料的個數決定了</a:t>
            </a:r>
            <a:r>
              <a:rPr kumimoji="1" lang="zh-TW" altLang="en-US" sz="2400" b="0" dirty="0" smtClean="0">
                <a:solidFill>
                  <a:schemeClr val="tx1"/>
                </a:solidFill>
                <a:latin typeface="Times New Roman" pitchFamily="18" charset="0"/>
                <a:ea typeface="標楷體" pitchFamily="65" charset="-120"/>
              </a:rPr>
              <a:t>該層</a:t>
            </a:r>
            <a:r>
              <a:rPr kumimoji="1" lang="zh-TW" altLang="en-US" sz="2400" b="0" dirty="0">
                <a:solidFill>
                  <a:schemeClr val="tx1"/>
                </a:solidFill>
                <a:latin typeface="Times New Roman" pitchFamily="18" charset="0"/>
                <a:ea typeface="標楷體" pitchFamily="65" charset="-120"/>
              </a:rPr>
              <a:t>神經元的個數，隱藏層</a:t>
            </a:r>
            <a:r>
              <a:rPr kumimoji="1" lang="en-US" altLang="zh-TW" sz="2400" b="0" dirty="0">
                <a:solidFill>
                  <a:schemeClr val="tx1"/>
                </a:solidFill>
                <a:latin typeface="Times New Roman" pitchFamily="18" charset="0"/>
                <a:ea typeface="標楷體" pitchFamily="65" charset="-120"/>
              </a:rPr>
              <a:t>(Hidden Layer</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則</a:t>
            </a:r>
            <a:r>
              <a:rPr kumimoji="1" lang="zh-TW" altLang="en-US" sz="2400" b="0" dirty="0">
                <a:solidFill>
                  <a:schemeClr val="tx1"/>
                </a:solidFill>
                <a:latin typeface="Times New Roman" pitchFamily="18" charset="0"/>
                <a:ea typeface="標楷體" pitchFamily="65" charset="-120"/>
              </a:rPr>
              <a:t>介於輸入層和輸出層中間；當輸入層接收</a:t>
            </a:r>
            <a:r>
              <a:rPr kumimoji="1" lang="zh-TW" altLang="en-US" sz="2400" b="0" dirty="0" smtClean="0">
                <a:solidFill>
                  <a:schemeClr val="tx1"/>
                </a:solidFill>
                <a:latin typeface="Times New Roman" pitchFamily="18" charset="0"/>
                <a:ea typeface="標楷體" pitchFamily="65" charset="-120"/>
              </a:rPr>
              <a:t>資料後</a:t>
            </a:r>
            <a:r>
              <a:rPr kumimoji="1" lang="zh-TW" altLang="en-US" sz="2400" b="0" dirty="0">
                <a:solidFill>
                  <a:schemeClr val="tx1"/>
                </a:solidFill>
                <a:latin typeface="Times New Roman" pitchFamily="18" charset="0"/>
                <a:ea typeface="標楷體" pitchFamily="65" charset="-120"/>
              </a:rPr>
              <a:t>，將會傳給隱藏層的每個神經元，並進行非線性的運算，其中，上一層的每一個</a:t>
            </a:r>
            <a:r>
              <a:rPr kumimoji="1" lang="zh-TW" altLang="en-US" sz="2400" b="0" dirty="0" smtClean="0">
                <a:solidFill>
                  <a:schemeClr val="tx1"/>
                </a:solidFill>
                <a:latin typeface="Times New Roman" pitchFamily="18" charset="0"/>
                <a:ea typeface="標楷體" pitchFamily="65" charset="-120"/>
              </a:rPr>
              <a:t>神經元所</a:t>
            </a:r>
            <a:r>
              <a:rPr kumimoji="1" lang="zh-TW" altLang="en-US" sz="2400" b="0" dirty="0">
                <a:solidFill>
                  <a:schemeClr val="tx1"/>
                </a:solidFill>
                <a:latin typeface="Times New Roman" pitchFamily="18" charset="0"/>
                <a:ea typeface="標楷體" pitchFamily="65" charset="-120"/>
              </a:rPr>
              <a:t>產出的輸出，都會做為下一層的每個神經元的輸入，然而最右邊輸出分類或預測的結果</a:t>
            </a:r>
            <a:r>
              <a:rPr kumimoji="1" lang="zh-TW" altLang="en-US" sz="2400" b="0" dirty="0" smtClean="0">
                <a:solidFill>
                  <a:schemeClr val="tx1"/>
                </a:solidFill>
                <a:latin typeface="Times New Roman" pitchFamily="18" charset="0"/>
                <a:ea typeface="標楷體" pitchFamily="65" charset="-120"/>
              </a:rPr>
              <a:t>，稱為</a:t>
            </a:r>
            <a:r>
              <a:rPr kumimoji="1" lang="zh-TW" altLang="en-US" sz="2400" b="0" dirty="0">
                <a:solidFill>
                  <a:schemeClr val="tx1"/>
                </a:solidFill>
                <a:latin typeface="Times New Roman" pitchFamily="18" charset="0"/>
                <a:ea typeface="標楷體" pitchFamily="65" charset="-120"/>
              </a:rPr>
              <a:t>輸出層</a:t>
            </a:r>
            <a:r>
              <a:rPr kumimoji="1" lang="en-US" altLang="zh-TW" sz="2400" b="0" dirty="0">
                <a:solidFill>
                  <a:schemeClr val="tx1"/>
                </a:solidFill>
                <a:latin typeface="Times New Roman" pitchFamily="18" charset="0"/>
                <a:ea typeface="標楷體" pitchFamily="65" charset="-120"/>
              </a:rPr>
              <a:t>(Output Layer)</a:t>
            </a:r>
            <a:r>
              <a:rPr kumimoji="1" lang="zh-TW" altLang="en-US" sz="2400" b="0" dirty="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endParaRPr kumimoji="1" lang="en-US" altLang="zh-TW" sz="2400" b="0" dirty="0" smtClean="0">
              <a:solidFill>
                <a:srgbClr val="00B050"/>
              </a:solidFill>
              <a:latin typeface="Times New Roman" pitchFamily="18" charset="0"/>
              <a:ea typeface="標楷體" pitchFamily="65" charset="-120"/>
            </a:endParaRPr>
          </a:p>
        </p:txBody>
      </p:sp>
    </p:spTree>
    <p:extLst>
      <p:ext uri="{BB962C8B-B14F-4D97-AF65-F5344CB8AC3E}">
        <p14:creationId xmlns:p14="http://schemas.microsoft.com/office/powerpoint/2010/main" val="27647610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273" y="2121352"/>
            <a:ext cx="7236402" cy="373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16553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zh-TW" altLang="en-US" sz="2400" b="0" dirty="0" smtClean="0">
                <a:solidFill>
                  <a:schemeClr val="tx1"/>
                </a:solidFill>
                <a:latin typeface="Times New Roman" pitchFamily="18" charset="0"/>
                <a:ea typeface="標楷體" pitchFamily="65" charset="-120"/>
              </a:rPr>
              <a:t>        為什麼</a:t>
            </a:r>
            <a:r>
              <a:rPr kumimoji="1" lang="zh-TW" altLang="en-US" sz="2400" b="0" dirty="0">
                <a:solidFill>
                  <a:schemeClr val="tx1"/>
                </a:solidFill>
                <a:latin typeface="Times New Roman" pitchFamily="18" charset="0"/>
                <a:ea typeface="標楷體" pitchFamily="65" charset="-120"/>
              </a:rPr>
              <a:t>神經網路必須是由很多層的神經元所構成具有深度學習</a:t>
            </a:r>
            <a:r>
              <a:rPr kumimoji="1" lang="zh-TW" altLang="en-US" sz="2400" b="0" dirty="0" smtClean="0">
                <a:solidFill>
                  <a:schemeClr val="tx1"/>
                </a:solidFill>
                <a:latin typeface="Times New Roman" pitchFamily="18" charset="0"/>
                <a:ea typeface="標楷體" pitchFamily="65" charset="-120"/>
              </a:rPr>
              <a:t>能力的</a:t>
            </a:r>
            <a:r>
              <a:rPr kumimoji="1" lang="zh-TW" altLang="en-US" sz="2400" b="0" dirty="0">
                <a:solidFill>
                  <a:schemeClr val="tx1"/>
                </a:solidFill>
                <a:latin typeface="Times New Roman" pitchFamily="18" charset="0"/>
                <a:ea typeface="標楷體" pitchFamily="65" charset="-120"/>
              </a:rPr>
              <a:t>網路。以圖</a:t>
            </a:r>
            <a:r>
              <a:rPr kumimoji="1" lang="en-US" altLang="zh-TW" sz="2400" b="0" dirty="0" smtClean="0">
                <a:solidFill>
                  <a:schemeClr val="tx1"/>
                </a:solidFill>
                <a:latin typeface="Times New Roman" pitchFamily="18" charset="0"/>
                <a:ea typeface="標楷體" pitchFamily="65" charset="-120"/>
              </a:rPr>
              <a:t>5-12</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例，若擬用一層的神經元將積木的形狀及顏色區別，並加以分類</a:t>
            </a:r>
            <a:r>
              <a:rPr kumimoji="1" lang="zh-TW" altLang="en-US" sz="2400" b="0" dirty="0" smtClean="0">
                <a:solidFill>
                  <a:schemeClr val="tx1"/>
                </a:solidFill>
                <a:latin typeface="Times New Roman" pitchFamily="18" charset="0"/>
                <a:ea typeface="標楷體" pitchFamily="65" charset="-120"/>
              </a:rPr>
              <a:t>，這</a:t>
            </a:r>
            <a:r>
              <a:rPr kumimoji="1" lang="zh-TW" altLang="en-US" sz="2400" b="0" dirty="0">
                <a:solidFill>
                  <a:schemeClr val="tx1"/>
                </a:solidFill>
                <a:latin typeface="Times New Roman" pitchFamily="18" charset="0"/>
                <a:ea typeface="標楷體" pitchFamily="65" charset="-120"/>
              </a:rPr>
              <a:t>將會是一件較複雜的工作，希望神經元的設計可以很簡單，因此，可以採用圖</a:t>
            </a:r>
            <a:r>
              <a:rPr kumimoji="1" lang="en-US" altLang="zh-TW" sz="2400" b="0" dirty="0" smtClean="0">
                <a:solidFill>
                  <a:schemeClr val="tx1"/>
                </a:solidFill>
                <a:latin typeface="Times New Roman" pitchFamily="18" charset="0"/>
                <a:ea typeface="標楷體" pitchFamily="65" charset="-120"/>
              </a:rPr>
              <a:t>5-13</a:t>
            </a:r>
            <a:r>
              <a:rPr kumimoji="1" lang="zh-TW" altLang="en-US" sz="2400" b="0" dirty="0" smtClean="0">
                <a:solidFill>
                  <a:schemeClr val="tx1"/>
                </a:solidFill>
                <a:latin typeface="Times New Roman" pitchFamily="18" charset="0"/>
                <a:ea typeface="標楷體" pitchFamily="65" charset="-120"/>
              </a:rPr>
              <a:t>的結構。</a:t>
            </a:r>
            <a:endParaRPr kumimoji="1" lang="en-US" altLang="zh-TW" sz="2400" b="0" dirty="0" smtClean="0">
              <a:solidFill>
                <a:schemeClr val="tx1"/>
              </a:solidFill>
              <a:latin typeface="Times New Roman" pitchFamily="18" charset="0"/>
              <a:ea typeface="標楷體" pitchFamily="65" charset="-120"/>
            </a:endParaRPr>
          </a:p>
          <a:p>
            <a:pPr marL="0" lvl="0" indent="0" eaLnBrk="1">
              <a:buNone/>
            </a:pPr>
            <a:r>
              <a:rPr kumimoji="1" lang="en-US" altLang="zh-TW" sz="2400" b="0" dirty="0" smtClean="0">
                <a:solidFill>
                  <a:srgbClr val="000000"/>
                </a:solidFill>
                <a:latin typeface="Times New Roman" pitchFamily="18" charset="0"/>
                <a:ea typeface="標楷體" pitchFamily="65" charset="-120"/>
              </a:rPr>
              <a:t>	</a:t>
            </a:r>
            <a:r>
              <a:rPr kumimoji="1" lang="zh-TW" altLang="en-US" sz="2400" b="0" dirty="0" smtClean="0">
                <a:solidFill>
                  <a:srgbClr val="000000"/>
                </a:solidFill>
                <a:latin typeface="Times New Roman" pitchFamily="18" charset="0"/>
                <a:ea typeface="標楷體" pitchFamily="65" charset="-120"/>
              </a:rPr>
              <a:t>首先</a:t>
            </a:r>
            <a:r>
              <a:rPr kumimoji="1" lang="zh-TW" altLang="en-US" sz="2400" b="0" dirty="0">
                <a:solidFill>
                  <a:srgbClr val="000000"/>
                </a:solidFill>
                <a:latin typeface="Times New Roman" pitchFamily="18" charset="0"/>
                <a:ea typeface="標楷體" pitchFamily="65" charset="-120"/>
              </a:rPr>
              <a:t>，先用顏色將積木進行分類，之後再針對某種特定的顏色，如紅色，進行形狀的分類，那麼每一次的分類，僅需考慮顏色，再考慮形狀，而不需要如圖</a:t>
            </a:r>
            <a:r>
              <a:rPr kumimoji="1" lang="en-US" altLang="zh-TW" sz="2400" b="0" dirty="0" smtClean="0">
                <a:solidFill>
                  <a:srgbClr val="000000"/>
                </a:solidFill>
                <a:latin typeface="Times New Roman" pitchFamily="18" charset="0"/>
                <a:ea typeface="標楷體" pitchFamily="65" charset="-120"/>
              </a:rPr>
              <a:t>5-12</a:t>
            </a:r>
            <a:r>
              <a:rPr kumimoji="1" lang="zh-TW" altLang="en-US" sz="2400" b="0" dirty="0" smtClean="0">
                <a:solidFill>
                  <a:srgbClr val="000000"/>
                </a:solidFill>
                <a:latin typeface="Times New Roman" pitchFamily="18" charset="0"/>
                <a:ea typeface="標楷體" pitchFamily="65" charset="-120"/>
              </a:rPr>
              <a:t>一樣</a:t>
            </a:r>
            <a:r>
              <a:rPr kumimoji="1" lang="zh-TW" altLang="en-US" sz="2400" b="0" dirty="0">
                <a:solidFill>
                  <a:srgbClr val="000000"/>
                </a:solidFill>
                <a:latin typeface="Times New Roman" pitchFamily="18" charset="0"/>
                <a:ea typeface="標楷體" pitchFamily="65" charset="-120"/>
              </a:rPr>
              <a:t>，一開始分類需同時考慮顏色及形狀，如此一來，圖</a:t>
            </a:r>
            <a:r>
              <a:rPr kumimoji="1" lang="en-US" altLang="zh-TW" sz="2400" b="0" dirty="0" smtClean="0">
                <a:solidFill>
                  <a:srgbClr val="000000"/>
                </a:solidFill>
                <a:latin typeface="Times New Roman" pitchFamily="18" charset="0"/>
                <a:ea typeface="標楷體" pitchFamily="65" charset="-120"/>
              </a:rPr>
              <a:t>5-12</a:t>
            </a:r>
            <a:r>
              <a:rPr kumimoji="1" lang="zh-TW" altLang="en-US" sz="2400" b="0" dirty="0" smtClean="0">
                <a:solidFill>
                  <a:srgbClr val="000000"/>
                </a:solidFill>
                <a:latin typeface="Times New Roman" pitchFamily="18" charset="0"/>
                <a:ea typeface="標楷體" pitchFamily="65" charset="-120"/>
              </a:rPr>
              <a:t>分類</a:t>
            </a:r>
            <a:r>
              <a:rPr kumimoji="1" lang="zh-TW" altLang="en-US" sz="2400" b="0" dirty="0">
                <a:solidFill>
                  <a:srgbClr val="000000"/>
                </a:solidFill>
                <a:latin typeface="Times New Roman" pitchFamily="18" charset="0"/>
                <a:ea typeface="標楷體" pitchFamily="65" charset="-120"/>
              </a:rPr>
              <a:t>的工作，便可拆分成兩層的工作來進行，而使得分類的工作較簡單。</a:t>
            </a:r>
          </a:p>
          <a:p>
            <a:pPr marL="0" indent="0" eaLnBrk="1">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0796112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smtClean="0">
                <a:solidFill>
                  <a:schemeClr val="tx1"/>
                </a:solidFill>
                <a:latin typeface="Times New Roman" pitchFamily="18" charset="0"/>
                <a:ea typeface="標楷體" pitchFamily="65" charset="-120"/>
              </a:rPr>
              <a:t>        從</a:t>
            </a:r>
            <a:r>
              <a:rPr kumimoji="1" lang="zh-TW" altLang="en-US" sz="2400" b="0" dirty="0">
                <a:solidFill>
                  <a:schemeClr val="tx1"/>
                </a:solidFill>
                <a:latin typeface="Times New Roman" pitchFamily="18" charset="0"/>
                <a:ea typeface="標楷體" pitchFamily="65" charset="-120"/>
              </a:rPr>
              <a:t>學習的理念而言，在進行分類工作時，每個</a:t>
            </a:r>
            <a:r>
              <a:rPr kumimoji="1" lang="zh-TW" altLang="en-US" sz="2400" b="0" dirty="0" smtClean="0">
                <a:solidFill>
                  <a:schemeClr val="tx1"/>
                </a:solidFill>
                <a:latin typeface="Times New Roman" pitchFamily="18" charset="0"/>
                <a:ea typeface="標楷體" pitchFamily="65" charset="-120"/>
              </a:rPr>
              <a:t>神經元</a:t>
            </a:r>
            <a:r>
              <a:rPr kumimoji="1" lang="zh-TW" altLang="en-US" sz="2400" b="0" dirty="0">
                <a:solidFill>
                  <a:schemeClr val="tx1"/>
                </a:solidFill>
                <a:latin typeface="Times New Roman" pitchFamily="18" charset="0"/>
                <a:ea typeface="標楷體" pitchFamily="65" charset="-120"/>
              </a:rPr>
              <a:t>都希望是簡單而具有分類的功能，這樣學習速度較快，也較容易受到控制，因此，</a:t>
            </a:r>
            <a:r>
              <a:rPr kumimoji="1" lang="zh-TW" altLang="en-US" sz="2400" b="0" dirty="0" smtClean="0">
                <a:solidFill>
                  <a:schemeClr val="tx1"/>
                </a:solidFill>
                <a:latin typeface="Times New Roman" pitchFamily="18" charset="0"/>
                <a:ea typeface="標楷體" pitchFamily="65" charset="-120"/>
              </a:rPr>
              <a:t>神經網路</a:t>
            </a:r>
            <a:r>
              <a:rPr kumimoji="1" lang="zh-TW" altLang="en-US" sz="2400" b="0" dirty="0">
                <a:solidFill>
                  <a:schemeClr val="tx1"/>
                </a:solidFill>
                <a:latin typeface="Times New Roman" pitchFamily="18" charset="0"/>
                <a:ea typeface="標楷體" pitchFamily="65" charset="-120"/>
              </a:rPr>
              <a:t>的設計通常是由許多層的神經元所建構而成的深度學習網路。</a:t>
            </a:r>
          </a:p>
        </p:txBody>
      </p:sp>
    </p:spTree>
    <p:extLst>
      <p:ext uri="{BB962C8B-B14F-4D97-AF65-F5344CB8AC3E}">
        <p14:creationId xmlns:p14="http://schemas.microsoft.com/office/powerpoint/2010/main" val="24482376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前言</a:t>
            </a:r>
          </a:p>
        </p:txBody>
      </p:sp>
      <p:sp>
        <p:nvSpPr>
          <p:cNvPr id="3" name="內容版面配置區 2"/>
          <p:cNvSpPr>
            <a:spLocks noGrp="1"/>
          </p:cNvSpPr>
          <p:nvPr>
            <p:ph idx="1"/>
          </p:nvPr>
        </p:nvSpPr>
        <p:spPr/>
        <p:txBody>
          <a:bodyPr/>
          <a:lstStyle/>
          <a:p>
            <a:pPr marL="0" indent="0">
              <a:buNone/>
            </a:pPr>
            <a:r>
              <a:rPr kumimoji="1" lang="zh-TW" altLang="en-US" sz="2400" b="0" dirty="0" smtClean="0">
                <a:solidFill>
                  <a:schemeClr val="tx1"/>
                </a:solidFill>
                <a:latin typeface="Times New Roman" pitchFamily="18" charset="0"/>
                <a:ea typeface="標楷體" pitchFamily="65" charset="-120"/>
              </a:rPr>
              <a:t>        人類</a:t>
            </a:r>
            <a:r>
              <a:rPr kumimoji="1" lang="zh-TW" altLang="en-US" sz="2400" b="0" dirty="0">
                <a:solidFill>
                  <a:schemeClr val="tx1"/>
                </a:solidFill>
                <a:latin typeface="Times New Roman" pitchFamily="18" charset="0"/>
                <a:ea typeface="標楷體" pitchFamily="65" charset="-120"/>
              </a:rPr>
              <a:t>能夠進行思考、判斷與記憶，其大腦扮演非常重要的角色，它接收來自人們的眼</a:t>
            </a:r>
            <a:r>
              <a:rPr kumimoji="1" lang="zh-TW" altLang="en-US" sz="2400" b="0" dirty="0" smtClean="0">
                <a:solidFill>
                  <a:schemeClr val="tx1"/>
                </a:solidFill>
                <a:latin typeface="Times New Roman" pitchFamily="18" charset="0"/>
                <a:ea typeface="標楷體" pitchFamily="65" charset="-120"/>
              </a:rPr>
              <a:t>、耳</a:t>
            </a:r>
            <a:r>
              <a:rPr kumimoji="1" lang="zh-TW" altLang="en-US" sz="2400" b="0" dirty="0">
                <a:solidFill>
                  <a:schemeClr val="tx1"/>
                </a:solidFill>
                <a:latin typeface="Times New Roman" pitchFamily="18" charset="0"/>
                <a:ea typeface="標楷體" pitchFamily="65" charset="-120"/>
              </a:rPr>
              <a:t>、鼻、口、皮膚及四肢等所傳遞的視覺、聽覺、嗅覺、味覺及觸覺等訊息，透過</a:t>
            </a:r>
            <a:r>
              <a:rPr kumimoji="1" lang="zh-TW" altLang="en-US" sz="2400" b="0" dirty="0" smtClean="0">
                <a:solidFill>
                  <a:schemeClr val="tx1"/>
                </a:solidFill>
                <a:latin typeface="Times New Roman" pitchFamily="18" charset="0"/>
                <a:ea typeface="標楷體" pitchFamily="65" charset="-120"/>
              </a:rPr>
              <a:t>神經元的</a:t>
            </a:r>
            <a:r>
              <a:rPr kumimoji="1" lang="zh-TW" altLang="en-US" sz="2400" b="0" dirty="0">
                <a:solidFill>
                  <a:schemeClr val="tx1"/>
                </a:solidFill>
                <a:latin typeface="Times New Roman" pitchFamily="18" charset="0"/>
                <a:ea typeface="標楷體" pitchFamily="65" charset="-120"/>
              </a:rPr>
              <a:t>運作及傳遞後，最終由大腦做出決策，並命令我們的四肢或五官來執行此決策。人腦</a:t>
            </a:r>
            <a:r>
              <a:rPr kumimoji="1" lang="zh-TW" altLang="en-US" sz="2400" b="0" dirty="0" smtClean="0">
                <a:solidFill>
                  <a:schemeClr val="tx1"/>
                </a:solidFill>
                <a:latin typeface="Times New Roman" pitchFamily="18" charset="0"/>
                <a:ea typeface="標楷體" pitchFamily="65" charset="-120"/>
              </a:rPr>
              <a:t>除了</a:t>
            </a:r>
            <a:r>
              <a:rPr kumimoji="1" lang="zh-TW" altLang="en-US" sz="2400" b="0" dirty="0">
                <a:solidFill>
                  <a:schemeClr val="tx1"/>
                </a:solidFill>
                <a:latin typeface="Times New Roman" pitchFamily="18" charset="0"/>
                <a:ea typeface="標楷體" pitchFamily="65" charset="-120"/>
              </a:rPr>
              <a:t>進行決策、運算外，還能將學習經驗累積起來，成為知識</a:t>
            </a:r>
            <a:r>
              <a:rPr kumimoji="1" lang="zh-TW" altLang="en-US" sz="2400" b="0" dirty="0" smtClean="0">
                <a:solidFill>
                  <a:schemeClr val="tx1"/>
                </a:solidFill>
                <a:latin typeface="Times New Roman" pitchFamily="18" charset="0"/>
                <a:ea typeface="標楷體" pitchFamily="65" charset="-120"/>
              </a:rPr>
              <a:t>。</a:t>
            </a:r>
            <a:endParaRPr kumimoji="1" lang="zh-TW" altLang="en-US" sz="2400" b="0" dirty="0">
              <a:solidFill>
                <a:schemeClr val="tx1"/>
              </a:solidFill>
              <a:latin typeface="Times New Roman" pitchFamily="18" charset="0"/>
              <a:ea typeface="標楷體" pitchFamily="65" charset="-120"/>
            </a:endParaRPr>
          </a:p>
        </p:txBody>
      </p:sp>
      <p:grpSp>
        <p:nvGrpSpPr>
          <p:cNvPr id="5" name="群組 4"/>
          <p:cNvGrpSpPr/>
          <p:nvPr/>
        </p:nvGrpSpPr>
        <p:grpSpPr>
          <a:xfrm>
            <a:off x="5734173" y="4749665"/>
            <a:ext cx="2813144" cy="1440000"/>
            <a:chOff x="5734173" y="4749665"/>
            <a:chExt cx="2813144" cy="1440000"/>
          </a:xfrm>
        </p:grpSpPr>
        <p:pic>
          <p:nvPicPr>
            <p:cNvPr id="1026" name="Picture 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4173" y="4749665"/>
              <a:ext cx="2813144"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descr="C:\Users\chwa\Desktop\video.png">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2357" y="5429249"/>
              <a:ext cx="561974" cy="5619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04848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0032" y="736270"/>
            <a:ext cx="6244998" cy="551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78569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zh-TW" altLang="en-US" sz="2400" b="0" dirty="0" smtClean="0">
                <a:solidFill>
                  <a:schemeClr val="tx1"/>
                </a:solidFill>
                <a:latin typeface="Times New Roman" pitchFamily="18" charset="0"/>
                <a:ea typeface="標楷體" pitchFamily="65" charset="-120"/>
              </a:rPr>
              <a:t>        深度</a:t>
            </a:r>
            <a:r>
              <a:rPr kumimoji="1" lang="zh-TW" altLang="en-US" sz="2400" b="0" dirty="0">
                <a:solidFill>
                  <a:schemeClr val="tx1"/>
                </a:solidFill>
                <a:latin typeface="Times New Roman" pitchFamily="18" charset="0"/>
                <a:ea typeface="標楷體" pitchFamily="65" charset="-120"/>
              </a:rPr>
              <a:t>學習是比較接近人類學習的一種方式，不需要仰賴人們給予的判斷法則，只要</a:t>
            </a:r>
            <a:r>
              <a:rPr kumimoji="1" lang="zh-TW" altLang="en-US" sz="2400" b="0" dirty="0" smtClean="0">
                <a:solidFill>
                  <a:schemeClr val="tx1"/>
                </a:solidFill>
                <a:latin typeface="Times New Roman" pitchFamily="18" charset="0"/>
                <a:ea typeface="標楷體" pitchFamily="65" charset="-120"/>
              </a:rPr>
              <a:t>有大量</a:t>
            </a:r>
            <a:r>
              <a:rPr kumimoji="1" lang="zh-TW" altLang="en-US" sz="2400" b="0" dirty="0">
                <a:solidFill>
                  <a:schemeClr val="tx1"/>
                </a:solidFill>
                <a:latin typeface="Times New Roman" pitchFamily="18" charset="0"/>
                <a:ea typeface="標楷體" pitchFamily="65" charset="-120"/>
              </a:rPr>
              <a:t>貓的相片當作電腦的輸入，它便可透過深度學習網路來取出這些相片中貓的特徵，因此，電腦透過深度學習網路便可建立貓的模型，這樣的模型是電腦自己從數</a:t>
            </a:r>
            <a:r>
              <a:rPr kumimoji="1" lang="zh-TW" altLang="en-US" sz="2400" b="0" dirty="0" smtClean="0">
                <a:solidFill>
                  <a:schemeClr val="tx1"/>
                </a:solidFill>
                <a:latin typeface="Times New Roman" pitchFamily="18" charset="0"/>
                <a:ea typeface="標楷體" pitchFamily="65" charset="-120"/>
              </a:rPr>
              <a:t>百萬</a:t>
            </a:r>
            <a:r>
              <a:rPr kumimoji="1" lang="zh-TW" altLang="en-US" sz="2400" b="0" dirty="0">
                <a:solidFill>
                  <a:schemeClr val="tx1"/>
                </a:solidFill>
                <a:latin typeface="Times New Roman" pitchFamily="18" charset="0"/>
                <a:ea typeface="標楷體" pitchFamily="65" charset="-120"/>
              </a:rPr>
              <a:t>張相片所歸納出來的有關貓的特徵</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圖</a:t>
            </a:r>
            <a:r>
              <a:rPr kumimoji="1" lang="en-US" altLang="zh-TW" sz="2400" b="0" dirty="0">
                <a:solidFill>
                  <a:schemeClr val="tx1"/>
                </a:solidFill>
                <a:latin typeface="Times New Roman" pitchFamily="18" charset="0"/>
                <a:ea typeface="標楷體" pitchFamily="65" charset="-120"/>
              </a:rPr>
              <a:t>5-14)</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eaLnBrk="1">
              <a:buNone/>
            </a:pPr>
            <a:endParaRPr kumimoji="1" lang="zh-TW" altLang="en-US" sz="2400" b="0" dirty="0">
              <a:solidFill>
                <a:schemeClr val="tx1"/>
              </a:solidFill>
              <a:latin typeface="Times New Roman" pitchFamily="18" charset="0"/>
              <a:ea typeface="標楷體" pitchFamily="65" charset="-120"/>
            </a:endParaRPr>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7201"/>
          <a:stretch/>
        </p:blipFill>
        <p:spPr bwMode="auto">
          <a:xfrm>
            <a:off x="852666" y="3804864"/>
            <a:ext cx="4228620" cy="2262561"/>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5324354" y="4490977"/>
            <a:ext cx="3321935" cy="1273215"/>
            <a:chOff x="5324354" y="4490977"/>
            <a:chExt cx="3321935" cy="1273215"/>
          </a:xfrm>
        </p:grpSpPr>
        <p:pic>
          <p:nvPicPr>
            <p:cNvPr id="7"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5835" t="30324" r="2687" b="13402"/>
            <a:stretch/>
          </p:blipFill>
          <p:spPr bwMode="auto">
            <a:xfrm>
              <a:off x="5324354" y="4490977"/>
              <a:ext cx="3321935" cy="1273215"/>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4684" y="5076825"/>
              <a:ext cx="546097" cy="5460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04721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smtClean="0">
                <a:solidFill>
                  <a:schemeClr val="tx1"/>
                </a:solidFill>
                <a:latin typeface="Times New Roman" pitchFamily="18" charset="0"/>
                <a:ea typeface="標楷體" pitchFamily="65" charset="-120"/>
              </a:rPr>
              <a:t>        對於</a:t>
            </a:r>
            <a:r>
              <a:rPr kumimoji="1" lang="zh-TW" altLang="en-US" sz="2400" b="0" dirty="0">
                <a:solidFill>
                  <a:schemeClr val="tx1"/>
                </a:solidFill>
                <a:latin typeface="Times New Roman" pitchFamily="18" charset="0"/>
                <a:ea typeface="標楷體" pitchFamily="65" charset="-120"/>
              </a:rPr>
              <a:t>深度學習神經網路而言，神經網路是一層一層串連在一起的，每一層的神經</a:t>
            </a:r>
            <a:r>
              <a:rPr kumimoji="1" lang="zh-TW" altLang="en-US" sz="2400" b="0" dirty="0" smtClean="0">
                <a:solidFill>
                  <a:schemeClr val="tx1"/>
                </a:solidFill>
                <a:latin typeface="Times New Roman" pitchFamily="18" charset="0"/>
                <a:ea typeface="標楷體" pitchFamily="65" charset="-120"/>
              </a:rPr>
              <a:t>網路有</a:t>
            </a:r>
            <a:r>
              <a:rPr kumimoji="1" lang="zh-TW" altLang="en-US" sz="2400" b="0" dirty="0">
                <a:solidFill>
                  <a:schemeClr val="tx1"/>
                </a:solidFill>
                <a:latin typeface="Times New Roman" pitchFamily="18" charset="0"/>
                <a:ea typeface="標楷體" pitchFamily="65" charset="-120"/>
              </a:rPr>
              <a:t>它一定的功能。以圖</a:t>
            </a:r>
            <a:r>
              <a:rPr kumimoji="1" lang="en-US" altLang="zh-TW" sz="2400" b="0" dirty="0" smtClean="0">
                <a:solidFill>
                  <a:schemeClr val="tx1"/>
                </a:solidFill>
                <a:latin typeface="Times New Roman" pitchFamily="18" charset="0"/>
                <a:ea typeface="標楷體" pitchFamily="65" charset="-120"/>
              </a:rPr>
              <a:t>5-15</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例，當我們輸入一隻貓咪的照片時，某一層主要是負責</a:t>
            </a:r>
            <a:r>
              <a:rPr kumimoji="1" lang="zh-TW" altLang="en-US" sz="2400" b="0" dirty="0" smtClean="0">
                <a:solidFill>
                  <a:schemeClr val="tx1"/>
                </a:solidFill>
                <a:latin typeface="Times New Roman" pitchFamily="18" charset="0"/>
                <a:ea typeface="標楷體" pitchFamily="65" charset="-120"/>
              </a:rPr>
              <a:t>整理</a:t>
            </a:r>
            <a:r>
              <a:rPr kumimoji="1" lang="zh-TW" altLang="en-US" sz="2400" b="0" dirty="0">
                <a:solidFill>
                  <a:schemeClr val="tx1"/>
                </a:solidFill>
                <a:latin typeface="Times New Roman" pitchFamily="18" charset="0"/>
                <a:ea typeface="標楷體" pitchFamily="65" charset="-120"/>
              </a:rPr>
              <a:t>出動物的顏色，而另一層可能是辨別動物的部位，而其它層也擔負著辨識動物部位的</a:t>
            </a:r>
            <a:r>
              <a:rPr kumimoji="1" lang="zh-TW" altLang="en-US" sz="2400" b="0" dirty="0" smtClean="0">
                <a:solidFill>
                  <a:schemeClr val="tx1"/>
                </a:solidFill>
                <a:latin typeface="Times New Roman" pitchFamily="18" charset="0"/>
                <a:ea typeface="標楷體" pitchFamily="65" charset="-120"/>
              </a:rPr>
              <a:t>某種</a:t>
            </a:r>
            <a:r>
              <a:rPr kumimoji="1" lang="zh-TW" altLang="en-US" sz="2400" b="0" dirty="0">
                <a:solidFill>
                  <a:schemeClr val="tx1"/>
                </a:solidFill>
                <a:latin typeface="Times New Roman" pitchFamily="18" charset="0"/>
                <a:ea typeface="標楷體" pitchFamily="65" charset="-120"/>
              </a:rPr>
              <a:t>外觀特徵，由於要辨識的動物種類繁多，因此，需要有很多層的神經網路共同</a:t>
            </a:r>
            <a:r>
              <a:rPr kumimoji="1" lang="zh-TW" altLang="en-US" sz="2400" b="0" dirty="0" smtClean="0">
                <a:solidFill>
                  <a:schemeClr val="tx1"/>
                </a:solidFill>
                <a:latin typeface="Times New Roman" pitchFamily="18" charset="0"/>
                <a:ea typeface="標楷體" pitchFamily="65" charset="-120"/>
              </a:rPr>
              <a:t>組成。</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939321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1843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4095"/>
          <a:stretch/>
        </p:blipFill>
        <p:spPr bwMode="auto">
          <a:xfrm>
            <a:off x="898442" y="1601004"/>
            <a:ext cx="6712034" cy="4475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8712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smtClean="0">
                <a:solidFill>
                  <a:schemeClr val="tx1"/>
                </a:solidFill>
                <a:latin typeface="Times New Roman" pitchFamily="18" charset="0"/>
                <a:ea typeface="標楷體" pitchFamily="65" charset="-120"/>
              </a:rPr>
              <a:t>        然而</a:t>
            </a:r>
            <a:r>
              <a:rPr kumimoji="1" lang="zh-TW" altLang="en-US" sz="2400" b="0" dirty="0">
                <a:solidFill>
                  <a:schemeClr val="tx1"/>
                </a:solidFill>
                <a:latin typeface="Times New Roman" pitchFamily="18" charset="0"/>
                <a:ea typeface="標楷體" pitchFamily="65" charset="-120"/>
              </a:rPr>
              <a:t>這樣的組織架構就如同公司組織架構</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圖</a:t>
            </a:r>
            <a:r>
              <a:rPr kumimoji="1" lang="en-US" altLang="zh-TW" sz="2400" b="0" dirty="0">
                <a:solidFill>
                  <a:schemeClr val="tx1"/>
                </a:solidFill>
                <a:latin typeface="Times New Roman" pitchFamily="18" charset="0"/>
                <a:ea typeface="標楷體" pitchFamily="65" charset="-120"/>
              </a:rPr>
              <a:t>5-16)</a:t>
            </a:r>
            <a:r>
              <a:rPr kumimoji="1" lang="zh-TW" altLang="en-US" sz="2400" b="0" dirty="0">
                <a:solidFill>
                  <a:schemeClr val="tx1"/>
                </a:solidFill>
                <a:latin typeface="Times New Roman" pitchFamily="18" charset="0"/>
                <a:ea typeface="標楷體" pitchFamily="65" charset="-120"/>
              </a:rPr>
              <a:t>，基層員工負責的工作範圍有限</a:t>
            </a:r>
            <a:r>
              <a:rPr kumimoji="1" lang="zh-TW" altLang="en-US" sz="2400" b="0" dirty="0" smtClean="0">
                <a:solidFill>
                  <a:schemeClr val="tx1"/>
                </a:solidFill>
                <a:latin typeface="Times New Roman" pitchFamily="18" charset="0"/>
                <a:ea typeface="標楷體" pitchFamily="65" charset="-120"/>
              </a:rPr>
              <a:t>，處理</a:t>
            </a:r>
            <a:r>
              <a:rPr kumimoji="1" lang="zh-TW" altLang="en-US" sz="2400" b="0" dirty="0">
                <a:solidFill>
                  <a:schemeClr val="tx1"/>
                </a:solidFill>
                <a:latin typeface="Times New Roman" pitchFamily="18" charset="0"/>
                <a:ea typeface="標楷體" pitchFamily="65" charset="-120"/>
              </a:rPr>
              <a:t>的事情較小較瑣碎，部門主管可以掌管的事務更廣闊，領導著下屬、檢閱統整下屬</a:t>
            </a:r>
            <a:r>
              <a:rPr kumimoji="1" lang="zh-TW" altLang="en-US" sz="2400" b="0" dirty="0" smtClean="0">
                <a:solidFill>
                  <a:schemeClr val="tx1"/>
                </a:solidFill>
                <a:latin typeface="Times New Roman" pitchFamily="18" charset="0"/>
                <a:ea typeface="標楷體" pitchFamily="65" charset="-120"/>
              </a:rPr>
              <a:t>的報表</a:t>
            </a:r>
            <a:r>
              <a:rPr kumimoji="1" lang="zh-TW" altLang="en-US" sz="2400" b="0" dirty="0">
                <a:solidFill>
                  <a:schemeClr val="tx1"/>
                </a:solidFill>
                <a:latin typeface="Times New Roman" pitchFamily="18" charset="0"/>
                <a:ea typeface="標楷體" pitchFamily="65" charset="-120"/>
              </a:rPr>
              <a:t>，然而總經理的權限又更大，可以做初步的決策，最後董事長所扮演的是做最後</a:t>
            </a:r>
            <a:r>
              <a:rPr kumimoji="1" lang="zh-TW" altLang="en-US" sz="2400" b="0" dirty="0" smtClean="0">
                <a:solidFill>
                  <a:schemeClr val="tx1"/>
                </a:solidFill>
                <a:latin typeface="Times New Roman" pitchFamily="18" charset="0"/>
                <a:ea typeface="標楷體" pitchFamily="65" charset="-120"/>
              </a:rPr>
              <a:t>決策的</a:t>
            </a:r>
            <a:r>
              <a:rPr kumimoji="1" lang="zh-TW" altLang="en-US" sz="2400" b="0" dirty="0">
                <a:solidFill>
                  <a:schemeClr val="tx1"/>
                </a:solidFill>
                <a:latin typeface="Times New Roman" pitchFamily="18" charset="0"/>
                <a:ea typeface="標楷體" pitchFamily="65" charset="-120"/>
              </a:rPr>
              <a:t>角色</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825907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9458"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5249"/>
          <a:stretch/>
        </p:blipFill>
        <p:spPr bwMode="auto">
          <a:xfrm>
            <a:off x="796884" y="1175607"/>
            <a:ext cx="7099339" cy="508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群組 3"/>
          <p:cNvGrpSpPr/>
          <p:nvPr/>
        </p:nvGrpSpPr>
        <p:grpSpPr>
          <a:xfrm>
            <a:off x="5819773" y="4943475"/>
            <a:ext cx="3167774" cy="1440000"/>
            <a:chOff x="5819773" y="4943475"/>
            <a:chExt cx="3167774" cy="1440000"/>
          </a:xfrm>
        </p:grpSpPr>
        <p:pic>
          <p:nvPicPr>
            <p:cNvPr id="5" name="Picture 2">
              <a:hlinkClick r:id="rId3"/>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5515" t="78879"/>
            <a:stretch/>
          </p:blipFill>
          <p:spPr bwMode="auto">
            <a:xfrm>
              <a:off x="5819773" y="4943475"/>
              <a:ext cx="3167774"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chwa\Desktop\video.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0934" y="5614983"/>
              <a:ext cx="519907" cy="5199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0072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dirty="0"/>
              <a:t>5-3</a:t>
            </a:r>
            <a:r>
              <a:rPr lang="zh-TW" altLang="en-US" b="1" dirty="0" smtClean="0"/>
              <a:t>　</a:t>
            </a:r>
            <a:r>
              <a:rPr lang="zh-TW" altLang="en-US" dirty="0"/>
              <a:t>卷積神經網路</a:t>
            </a:r>
            <a:endParaRPr lang="zh-TW" altLang="en-US" b="1" dirty="0"/>
          </a:p>
        </p:txBody>
      </p:sp>
      <p:sp>
        <p:nvSpPr>
          <p:cNvPr id="9" name="內容版面配置區 8"/>
          <p:cNvSpPr>
            <a:spLocks noGrp="1"/>
          </p:cNvSpPr>
          <p:nvPr>
            <p:ph idx="1"/>
          </p:nvPr>
        </p:nvSpPr>
        <p:spPr/>
        <p:txBody>
          <a:bodyPr/>
          <a:lstStyle/>
          <a:p>
            <a:pPr marL="0" indent="0" eaLnBrk="1">
              <a:buNone/>
            </a:pPr>
            <a:r>
              <a:rPr kumimoji="1" lang="zh-TW" altLang="en-US" sz="2400" b="0" dirty="0" smtClean="0">
                <a:solidFill>
                  <a:schemeClr val="tx1"/>
                </a:solidFill>
                <a:latin typeface="Times New Roman" pitchFamily="18" charset="0"/>
                <a:ea typeface="標楷體" pitchFamily="65" charset="-120"/>
              </a:rPr>
              <a:t>        影像</a:t>
            </a:r>
            <a:r>
              <a:rPr kumimoji="1" lang="zh-TW" altLang="en-US" sz="2400" b="0" dirty="0">
                <a:solidFill>
                  <a:schemeClr val="tx1"/>
                </a:solidFill>
                <a:latin typeface="Times New Roman" pitchFamily="18" charset="0"/>
                <a:ea typeface="標楷體" pitchFamily="65" charset="-120"/>
              </a:rPr>
              <a:t>辨識一直是人工智慧各種應用中很重要的一個領域，例如自動駕駛車的實現，</a:t>
            </a:r>
            <a:r>
              <a:rPr kumimoji="1" lang="zh-TW" altLang="en-US" sz="2400" b="0" dirty="0" smtClean="0">
                <a:solidFill>
                  <a:schemeClr val="tx1"/>
                </a:solidFill>
                <a:latin typeface="Times New Roman" pitchFamily="18" charset="0"/>
                <a:ea typeface="標楷體" pitchFamily="65" charset="-120"/>
              </a:rPr>
              <a:t>其中</a:t>
            </a:r>
            <a:r>
              <a:rPr kumimoji="1" lang="zh-TW" altLang="en-US" sz="2400" b="0" dirty="0">
                <a:solidFill>
                  <a:schemeClr val="tx1"/>
                </a:solidFill>
                <a:latin typeface="Times New Roman" pitchFamily="18" charset="0"/>
                <a:ea typeface="標楷體" pitchFamily="65" charset="-120"/>
              </a:rPr>
              <a:t>很重要的一個技術，便是影像辨識，它可以讓車用電腦知道車輛周遭的狀況，包括</a:t>
            </a:r>
            <a:r>
              <a:rPr kumimoji="1" lang="zh-TW" altLang="en-US" sz="2400" b="0" dirty="0" smtClean="0">
                <a:solidFill>
                  <a:schemeClr val="tx1"/>
                </a:solidFill>
                <a:latin typeface="Times New Roman" pitchFamily="18" charset="0"/>
                <a:ea typeface="標楷體" pitchFamily="65" charset="-120"/>
              </a:rPr>
              <a:t>目前是否</a:t>
            </a:r>
            <a:r>
              <a:rPr kumimoji="1" lang="zh-TW" altLang="en-US" sz="2400" b="0" dirty="0">
                <a:solidFill>
                  <a:schemeClr val="tx1"/>
                </a:solidFill>
                <a:latin typeface="Times New Roman" pitchFamily="18" charset="0"/>
                <a:ea typeface="標楷體" pitchFamily="65" charset="-120"/>
              </a:rPr>
              <a:t>有行人在車輛前方，或是目前是紅燈或綠燈，甚至包括各種交通號誌的辨識。近年來，人工智慧帶動了技術發展、產品改革與應用創新的熱潮，部分原因是得益於卷積神經</a:t>
            </a:r>
            <a:r>
              <a:rPr kumimoji="1" lang="zh-TW" altLang="en-US" sz="2400" b="0" dirty="0" smtClean="0">
                <a:solidFill>
                  <a:schemeClr val="tx1"/>
                </a:solidFill>
                <a:latin typeface="Times New Roman" pitchFamily="18" charset="0"/>
                <a:ea typeface="標楷體" pitchFamily="65" charset="-120"/>
              </a:rPr>
              <a:t>網路</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Convolution Neural Network, CNN</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在</a:t>
            </a:r>
            <a:r>
              <a:rPr kumimoji="1" lang="zh-TW" altLang="en-US" sz="2400" b="0" dirty="0">
                <a:solidFill>
                  <a:schemeClr val="tx1"/>
                </a:solidFill>
                <a:latin typeface="Times New Roman" pitchFamily="18" charset="0"/>
                <a:ea typeface="標楷體" pitchFamily="65" charset="-120"/>
              </a:rPr>
              <a:t>影像辨識領域的貢獻。隨著硬體在計算效能的</a:t>
            </a:r>
            <a:r>
              <a:rPr kumimoji="1" lang="zh-TW" altLang="en-US" sz="2400" b="0" dirty="0" smtClean="0">
                <a:solidFill>
                  <a:schemeClr val="tx1"/>
                </a:solidFill>
                <a:latin typeface="Times New Roman" pitchFamily="18" charset="0"/>
                <a:ea typeface="標楷體" pitchFamily="65" charset="-120"/>
              </a:rPr>
              <a:t>快速進步</a:t>
            </a:r>
            <a:r>
              <a:rPr kumimoji="1" lang="zh-TW" altLang="en-US" sz="2400" b="0" dirty="0">
                <a:solidFill>
                  <a:schemeClr val="tx1"/>
                </a:solidFill>
                <a:latin typeface="Times New Roman" pitchFamily="18" charset="0"/>
                <a:ea typeface="標楷體" pitchFamily="65" charset="-120"/>
              </a:rPr>
              <a:t>與演算法的精進發展，卷積神經網路在影像辨識的準確度已經高過於人類。</a:t>
            </a:r>
            <a:endParaRPr kumimoji="1" lang="zh-TW" altLang="en-US" sz="2400" b="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401598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5-3-1</a:t>
            </a:r>
            <a:r>
              <a:rPr lang="zh-TW" altLang="en-US" dirty="0"/>
              <a:t>　卷積神經網路</a:t>
            </a:r>
            <a:r>
              <a:rPr lang="zh-TW" altLang="en-US" dirty="0" smtClean="0"/>
              <a:t>架構</a:t>
            </a:r>
            <a:endParaRPr lang="en-US" altLang="zh-TW" dirty="0" smtClean="0"/>
          </a:p>
          <a:p>
            <a:pPr marL="0" indent="0" eaLnBrk="1">
              <a:buNone/>
            </a:pPr>
            <a:r>
              <a:rPr kumimoji="1" lang="zh-TW" altLang="en-US" sz="2400" b="0" dirty="0" smtClean="0">
                <a:solidFill>
                  <a:schemeClr val="tx1"/>
                </a:solidFill>
                <a:latin typeface="Times New Roman" pitchFamily="18" charset="0"/>
                <a:ea typeface="標楷體" pitchFamily="65" charset="-120"/>
              </a:rPr>
              <a:t>        人類</a:t>
            </a:r>
            <a:r>
              <a:rPr kumimoji="1" lang="zh-TW" altLang="en-US" sz="2400" b="0" dirty="0">
                <a:solidFill>
                  <a:schemeClr val="tx1"/>
                </a:solidFill>
                <a:latin typeface="Times New Roman" pitchFamily="18" charset="0"/>
                <a:ea typeface="標楷體" pitchFamily="65" charset="-120"/>
              </a:rPr>
              <a:t>要辨識影像需要透過眼睛看到影像的畫面，透過視神經將這些畫面的訊號傳送</a:t>
            </a:r>
            <a:r>
              <a:rPr kumimoji="1" lang="zh-TW" altLang="en-US" sz="2400" b="0" dirty="0" smtClean="0">
                <a:solidFill>
                  <a:schemeClr val="tx1"/>
                </a:solidFill>
                <a:latin typeface="Times New Roman" pitchFamily="18" charset="0"/>
                <a:ea typeface="標楷體" pitchFamily="65" charset="-120"/>
              </a:rPr>
              <a:t>至腦</a:t>
            </a:r>
            <a:r>
              <a:rPr kumimoji="1" lang="zh-TW" altLang="en-US" sz="2400" b="0" dirty="0">
                <a:solidFill>
                  <a:schemeClr val="tx1"/>
                </a:solidFill>
                <a:latin typeface="Times New Roman" pitchFamily="18" charset="0"/>
                <a:ea typeface="標楷體" pitchFamily="65" charset="-120"/>
              </a:rPr>
              <a:t>中，藉由大腦的許多神經元來處理這些訊號，使得人類最後可以在腦中形成這個影像</a:t>
            </a:r>
            <a:r>
              <a:rPr kumimoji="1" lang="zh-TW" altLang="en-US" sz="2400" b="0" dirty="0" smtClean="0">
                <a:solidFill>
                  <a:schemeClr val="tx1"/>
                </a:solidFill>
                <a:latin typeface="Times New Roman" pitchFamily="18" charset="0"/>
                <a:ea typeface="標楷體" pitchFamily="65" charset="-120"/>
              </a:rPr>
              <a:t>，卷</a:t>
            </a:r>
            <a:r>
              <a:rPr kumimoji="1" lang="zh-TW" altLang="en-US" sz="2400" b="0" dirty="0">
                <a:solidFill>
                  <a:schemeClr val="tx1"/>
                </a:solidFill>
                <a:latin typeface="Times New Roman" pitchFamily="18" charset="0"/>
                <a:ea typeface="標楷體" pitchFamily="65" charset="-120"/>
              </a:rPr>
              <a:t>積神經網路就是以此概念來設計的神經網路，透過輸入層、卷積層、池化層、全</a:t>
            </a:r>
            <a:r>
              <a:rPr kumimoji="1" lang="zh-TW" altLang="en-US" sz="2400" b="0" dirty="0" smtClean="0">
                <a:solidFill>
                  <a:schemeClr val="tx1"/>
                </a:solidFill>
                <a:latin typeface="Times New Roman" pitchFamily="18" charset="0"/>
                <a:ea typeface="標楷體" pitchFamily="65" charset="-120"/>
              </a:rPr>
              <a:t>連接層</a:t>
            </a:r>
            <a:r>
              <a:rPr kumimoji="1" lang="zh-TW" altLang="en-US" sz="2400" b="0" dirty="0">
                <a:solidFill>
                  <a:schemeClr val="tx1"/>
                </a:solidFill>
                <a:latin typeface="Times New Roman" pitchFamily="18" charset="0"/>
                <a:ea typeface="標楷體" pitchFamily="65" charset="-120"/>
              </a:rPr>
              <a:t>、輸出層來模擬人類視覺的處理流程。</a:t>
            </a:r>
          </a:p>
        </p:txBody>
      </p:sp>
    </p:spTree>
    <p:extLst>
      <p:ext uri="{BB962C8B-B14F-4D97-AF65-F5344CB8AC3E}">
        <p14:creationId xmlns:p14="http://schemas.microsoft.com/office/powerpoint/2010/main" val="14847479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zh-TW" altLang="en-US" sz="2400" b="0" dirty="0" smtClean="0">
                <a:solidFill>
                  <a:schemeClr val="tx1"/>
                </a:solidFill>
                <a:latin typeface="Times New Roman" pitchFamily="18" charset="0"/>
                <a:ea typeface="標楷體" pitchFamily="65" charset="-120"/>
              </a:rPr>
              <a:t>        卷</a:t>
            </a:r>
            <a:r>
              <a:rPr kumimoji="1" lang="zh-TW" altLang="en-US" sz="2400" b="0" dirty="0">
                <a:solidFill>
                  <a:schemeClr val="tx1"/>
                </a:solidFill>
                <a:latin typeface="Times New Roman" pitchFamily="18" charset="0"/>
                <a:ea typeface="標楷體" pitchFamily="65" charset="-120"/>
              </a:rPr>
              <a:t>積神經網路在辨識物體時是如何運作的</a:t>
            </a:r>
            <a:r>
              <a:rPr kumimoji="1" lang="zh-TW" altLang="en-US" sz="2400" b="0" dirty="0" smtClean="0">
                <a:solidFill>
                  <a:schemeClr val="tx1"/>
                </a:solidFill>
                <a:latin typeface="Times New Roman" pitchFamily="18" charset="0"/>
                <a:ea typeface="標楷體" pitchFamily="65" charset="-120"/>
              </a:rPr>
              <a:t>呢？舉例</a:t>
            </a:r>
            <a:r>
              <a:rPr kumimoji="1" lang="zh-TW" altLang="en-US" sz="2400" b="0" dirty="0">
                <a:solidFill>
                  <a:schemeClr val="tx1"/>
                </a:solidFill>
                <a:latin typeface="Times New Roman" pitchFamily="18" charset="0"/>
                <a:ea typeface="標楷體" pitchFamily="65" charset="-120"/>
              </a:rPr>
              <a:t>來說，人類希望能夠分辨老虎</a:t>
            </a:r>
            <a:r>
              <a:rPr kumimoji="1" lang="zh-TW" altLang="en-US" sz="2400" b="0" dirty="0" smtClean="0">
                <a:solidFill>
                  <a:schemeClr val="tx1"/>
                </a:solidFill>
                <a:latin typeface="Times New Roman" pitchFamily="18" charset="0"/>
                <a:ea typeface="標楷體" pitchFamily="65" charset="-120"/>
              </a:rPr>
              <a:t>與貓</a:t>
            </a:r>
            <a:r>
              <a:rPr kumimoji="1" lang="zh-TW" altLang="en-US" sz="2400" b="0" dirty="0">
                <a:solidFill>
                  <a:schemeClr val="tx1"/>
                </a:solidFill>
                <a:latin typeface="Times New Roman" pitchFamily="18" charset="0"/>
                <a:ea typeface="標楷體" pitchFamily="65" charset="-120"/>
              </a:rPr>
              <a:t>，是透過老虎與貓的花紋、體型、牙齒等外觀上的特徵差異，去辨別兩者的不同，而</a:t>
            </a:r>
            <a:r>
              <a:rPr kumimoji="1" lang="zh-TW" altLang="en-US" sz="2400" b="0" dirty="0" smtClean="0">
                <a:solidFill>
                  <a:schemeClr val="tx1"/>
                </a:solidFill>
                <a:latin typeface="Times New Roman" pitchFamily="18" charset="0"/>
                <a:ea typeface="標楷體" pitchFamily="65" charset="-120"/>
              </a:rPr>
              <a:t>卷積</a:t>
            </a:r>
            <a:r>
              <a:rPr kumimoji="1" lang="zh-TW" altLang="en-US" sz="2400" b="0" dirty="0">
                <a:solidFill>
                  <a:schemeClr val="tx1"/>
                </a:solidFill>
                <a:latin typeface="Times New Roman" pitchFamily="18" charset="0"/>
                <a:ea typeface="標楷體" pitchFamily="65" charset="-120"/>
              </a:rPr>
              <a:t>神經網路也是以類似的概念去學習如何分辨老虎與貓，卷積神經網路使用卷積層提取</a:t>
            </a:r>
            <a:r>
              <a:rPr kumimoji="1" lang="zh-TW" altLang="en-US" sz="2400" b="0" dirty="0" smtClean="0">
                <a:solidFill>
                  <a:schemeClr val="tx1"/>
                </a:solidFill>
                <a:latin typeface="Times New Roman" pitchFamily="18" charset="0"/>
                <a:ea typeface="標楷體" pitchFamily="65" charset="-120"/>
              </a:rPr>
              <a:t>老虎</a:t>
            </a:r>
            <a:r>
              <a:rPr kumimoji="1" lang="zh-TW" altLang="en-US" sz="2400" b="0" dirty="0">
                <a:solidFill>
                  <a:schemeClr val="tx1"/>
                </a:solidFill>
                <a:latin typeface="Times New Roman" pitchFamily="18" charset="0"/>
                <a:ea typeface="標楷體" pitchFamily="65" charset="-120"/>
              </a:rPr>
              <a:t>和貓的各項特徵，利用池化層選出特徵中比較重要的特徵，再透過全連接層分類這些</a:t>
            </a:r>
            <a:r>
              <a:rPr kumimoji="1" lang="zh-TW" altLang="en-US" sz="2400" b="0" dirty="0" smtClean="0">
                <a:solidFill>
                  <a:schemeClr val="tx1"/>
                </a:solidFill>
                <a:latin typeface="Times New Roman" pitchFamily="18" charset="0"/>
                <a:ea typeface="標楷體" pitchFamily="65" charset="-120"/>
              </a:rPr>
              <a:t>特徵</a:t>
            </a:r>
            <a:r>
              <a:rPr kumimoji="1" lang="zh-TW" altLang="en-US" sz="2400" b="0" dirty="0">
                <a:solidFill>
                  <a:schemeClr val="tx1"/>
                </a:solidFill>
                <a:latin typeface="Times New Roman" pitchFamily="18" charset="0"/>
                <a:ea typeface="標楷體" pitchFamily="65" charset="-120"/>
              </a:rPr>
              <a:t>，透過大量的老虎和貓的影像，使得卷積神經網路越來越清楚老虎與貓的差異，最終</a:t>
            </a:r>
            <a:r>
              <a:rPr kumimoji="1" lang="zh-TW" altLang="en-US" sz="2400" b="0" dirty="0" smtClean="0">
                <a:solidFill>
                  <a:schemeClr val="tx1"/>
                </a:solidFill>
                <a:latin typeface="Times New Roman" pitchFamily="18" charset="0"/>
                <a:ea typeface="標楷體" pitchFamily="65" charset="-120"/>
              </a:rPr>
              <a:t>就可以</a:t>
            </a:r>
            <a:r>
              <a:rPr kumimoji="1" lang="zh-TW" altLang="en-US" sz="2400" b="0" dirty="0">
                <a:solidFill>
                  <a:schemeClr val="tx1"/>
                </a:solidFill>
                <a:latin typeface="Times New Roman" pitchFamily="18" charset="0"/>
                <a:ea typeface="標楷體" pitchFamily="65" charset="-120"/>
              </a:rPr>
              <a:t>訓練出能分辨影像是老虎還是貓的卷積神經網路。</a:t>
            </a:r>
          </a:p>
        </p:txBody>
      </p:sp>
    </p:spTree>
    <p:extLst>
      <p:ext uri="{BB962C8B-B14F-4D97-AF65-F5344CB8AC3E}">
        <p14:creationId xmlns:p14="http://schemas.microsoft.com/office/powerpoint/2010/main" val="13513310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a:solidFill>
                  <a:schemeClr val="tx1"/>
                </a:solidFill>
                <a:latin typeface="Times New Roman" pitchFamily="18" charset="0"/>
                <a:ea typeface="標楷體" pitchFamily="65" charset="-120"/>
              </a:rPr>
              <a:t>卷積神經網路的架構如圖</a:t>
            </a:r>
            <a:r>
              <a:rPr kumimoji="1" lang="en-US" altLang="zh-TW" sz="2400" b="0" dirty="0" smtClean="0">
                <a:solidFill>
                  <a:schemeClr val="tx1"/>
                </a:solidFill>
                <a:latin typeface="Times New Roman" pitchFamily="18" charset="0"/>
                <a:ea typeface="標楷體" pitchFamily="65" charset="-120"/>
              </a:rPr>
              <a:t>5-17</a:t>
            </a:r>
            <a:r>
              <a:rPr kumimoji="1" lang="zh-TW" altLang="en-US" sz="2400" b="0" dirty="0" smtClean="0">
                <a:solidFill>
                  <a:schemeClr val="tx1"/>
                </a:solidFill>
                <a:latin typeface="Times New Roman" pitchFamily="18" charset="0"/>
                <a:ea typeface="標楷體" pitchFamily="65" charset="-120"/>
              </a:rPr>
              <a:t>所示。</a:t>
            </a:r>
            <a:endParaRPr kumimoji="1" lang="en-US" altLang="zh-TW" sz="2400" b="0" dirty="0" smtClean="0">
              <a:solidFill>
                <a:schemeClr val="tx1"/>
              </a:solidFill>
              <a:latin typeface="Times New Roman" pitchFamily="18" charset="0"/>
              <a:ea typeface="標楷體" pitchFamily="65" charset="-120"/>
            </a:endParaRPr>
          </a:p>
        </p:txBody>
      </p:sp>
      <p:pic>
        <p:nvPicPr>
          <p:cNvPr id="2048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334"/>
          <a:stretch/>
        </p:blipFill>
        <p:spPr bwMode="auto">
          <a:xfrm>
            <a:off x="133350" y="2457819"/>
            <a:ext cx="8125936" cy="285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63533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en-US" altLang="zh-TW" sz="2400" b="0" dirty="0" smtClean="0">
                <a:solidFill>
                  <a:schemeClr val="tx1"/>
                </a:solidFill>
                <a:latin typeface="Times New Roman" pitchFamily="18" charset="0"/>
                <a:ea typeface="標楷體" pitchFamily="65" charset="-120"/>
              </a:rPr>
              <a:t>	</a:t>
            </a:r>
            <a:r>
              <a:rPr kumimoji="1" lang="zh-TW" altLang="en-US" sz="2400" b="0" dirty="0" smtClean="0">
                <a:solidFill>
                  <a:schemeClr val="tx1"/>
                </a:solidFill>
                <a:latin typeface="Times New Roman" pitchFamily="18" charset="0"/>
                <a:ea typeface="標楷體" pitchFamily="65" charset="-120"/>
              </a:rPr>
              <a:t>為了</a:t>
            </a:r>
            <a:r>
              <a:rPr kumimoji="1" lang="zh-TW" altLang="en-US" sz="2400" b="0" dirty="0">
                <a:solidFill>
                  <a:schemeClr val="tx1"/>
                </a:solidFill>
                <a:latin typeface="Times New Roman" pitchFamily="18" charset="0"/>
                <a:ea typeface="標楷體" pitchFamily="65" charset="-120"/>
              </a:rPr>
              <a:t>讓電腦的運作有如人腦一樣，可以處理決策、計算甚至學習，因此仿造生物的神經網路，創造出專屬於電腦的神經網路，稱為類神經</a:t>
            </a:r>
            <a:r>
              <a:rPr kumimoji="1" lang="zh-TW" altLang="en-US" sz="2400" b="0" dirty="0" smtClean="0">
                <a:solidFill>
                  <a:schemeClr val="tx1"/>
                </a:solidFill>
                <a:latin typeface="Times New Roman" pitchFamily="18" charset="0"/>
                <a:ea typeface="標楷體" pitchFamily="65" charset="-120"/>
              </a:rPr>
              <a:t>網路</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Artificial </a:t>
            </a:r>
            <a:r>
              <a:rPr kumimoji="1" lang="en-US" altLang="zh-TW" sz="2400" b="0" dirty="0" err="1" smtClean="0">
                <a:solidFill>
                  <a:schemeClr val="tx1"/>
                </a:solidFill>
                <a:latin typeface="Times New Roman" pitchFamily="18" charset="0"/>
                <a:ea typeface="標楷體" pitchFamily="65" charset="-120"/>
              </a:rPr>
              <a:t>NeuralNetwork,ANN</a:t>
            </a:r>
            <a:r>
              <a:rPr kumimoji="1" lang="en-US" altLang="zh-TW" sz="2400" b="0" dirty="0" smtClean="0">
                <a:solidFill>
                  <a:schemeClr val="tx1"/>
                </a:solidFill>
                <a:latin typeface="Times New Roman" pitchFamily="18" charset="0"/>
                <a:ea typeface="標楷體" pitchFamily="65" charset="-120"/>
              </a:rPr>
              <a:t>)</a:t>
            </a:r>
          </a:p>
          <a:p>
            <a:pPr marL="0" indent="0">
              <a:buNone/>
            </a:pPr>
            <a:r>
              <a:rPr kumimoji="1" lang="zh-TW" altLang="en-US" sz="2400" b="0" dirty="0" smtClean="0">
                <a:solidFill>
                  <a:schemeClr val="tx1"/>
                </a:solidFill>
                <a:latin typeface="Times New Roman" pitchFamily="18" charset="0"/>
                <a:ea typeface="標楷體" pitchFamily="65" charset="-120"/>
              </a:rPr>
              <a:t>或</a:t>
            </a:r>
            <a:r>
              <a:rPr kumimoji="1" lang="zh-TW" altLang="en-US" sz="2400" b="0" dirty="0">
                <a:solidFill>
                  <a:schemeClr val="tx1"/>
                </a:solidFill>
                <a:latin typeface="Times New Roman" pitchFamily="18" charset="0"/>
                <a:ea typeface="標楷體" pitchFamily="65" charset="-120"/>
              </a:rPr>
              <a:t>簡稱神經</a:t>
            </a:r>
            <a:r>
              <a:rPr kumimoji="1" lang="zh-TW" altLang="en-US" sz="2400" b="0" dirty="0" smtClean="0">
                <a:solidFill>
                  <a:schemeClr val="tx1"/>
                </a:solidFill>
                <a:latin typeface="Times New Roman" pitchFamily="18" charset="0"/>
                <a:ea typeface="標楷體" pitchFamily="65" charset="-120"/>
              </a:rPr>
              <a:t>網路</a:t>
            </a:r>
            <a:r>
              <a:rPr kumimoji="1" lang="en-US" altLang="zh-TW" sz="2400" b="0" dirty="0" smtClean="0">
                <a:solidFill>
                  <a:schemeClr val="tx1"/>
                </a:solidFill>
                <a:latin typeface="Times New Roman" pitchFamily="18" charset="0"/>
                <a:ea typeface="標楷體" pitchFamily="65" charset="-120"/>
              </a:rPr>
              <a:t>(</a:t>
            </a:r>
            <a:r>
              <a:rPr kumimoji="1" lang="en-US" altLang="zh-TW" sz="2400" b="0" dirty="0" err="1">
                <a:solidFill>
                  <a:schemeClr val="tx1"/>
                </a:solidFill>
                <a:latin typeface="Times New Roman" pitchFamily="18" charset="0"/>
                <a:ea typeface="標楷體" pitchFamily="65" charset="-120"/>
              </a:rPr>
              <a:t>NeuralNetwork,NN</a:t>
            </a:r>
            <a:r>
              <a:rPr kumimoji="1" lang="en-US" altLang="zh-TW" sz="2400" b="0" dirty="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透過</a:t>
            </a:r>
            <a:r>
              <a:rPr kumimoji="1" lang="zh-TW" altLang="en-US" sz="2400" b="0" dirty="0">
                <a:solidFill>
                  <a:schemeClr val="tx1"/>
                </a:solidFill>
                <a:latin typeface="Times New Roman" pitchFamily="18" charset="0"/>
                <a:ea typeface="標楷體" pitchFamily="65" charset="-120"/>
              </a:rPr>
              <a:t>模擬人腦的</a:t>
            </a:r>
            <a:r>
              <a:rPr kumimoji="1" lang="zh-TW" altLang="en-US" sz="2400" b="0" dirty="0" smtClean="0">
                <a:solidFill>
                  <a:schemeClr val="tx1"/>
                </a:solidFill>
                <a:latin typeface="Times New Roman" pitchFamily="18" charset="0"/>
                <a:ea typeface="標楷體" pitchFamily="65" charset="-120"/>
              </a:rPr>
              <a:t>運作</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方式</a:t>
            </a:r>
            <a:r>
              <a:rPr kumimoji="1" lang="zh-TW" altLang="en-US" sz="2400" b="0" dirty="0">
                <a:solidFill>
                  <a:schemeClr val="tx1"/>
                </a:solidFill>
                <a:latin typeface="Times New Roman" pitchFamily="18" charset="0"/>
                <a:ea typeface="標楷體" pitchFamily="65" charset="-120"/>
              </a:rPr>
              <a:t>，藉此讓電腦</a:t>
            </a:r>
            <a:r>
              <a:rPr kumimoji="1" lang="zh-TW" altLang="en-US" sz="2400" b="0" dirty="0" smtClean="0">
                <a:solidFill>
                  <a:schemeClr val="tx1"/>
                </a:solidFill>
                <a:latin typeface="Times New Roman" pitchFamily="18" charset="0"/>
                <a:ea typeface="標楷體" pitchFamily="65" charset="-120"/>
              </a:rPr>
              <a:t>具</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有</a:t>
            </a:r>
            <a:r>
              <a:rPr kumimoji="1" lang="zh-TW" altLang="en-US" sz="2400" b="0" dirty="0">
                <a:solidFill>
                  <a:schemeClr val="tx1"/>
                </a:solidFill>
                <a:latin typeface="Times New Roman" pitchFamily="18" charset="0"/>
                <a:ea typeface="標楷體" pitchFamily="65" charset="-120"/>
              </a:rPr>
              <a:t>學習及判斷的能力。</a:t>
            </a:r>
          </a:p>
          <a:p>
            <a:pPr marL="0" indent="0">
              <a:buNone/>
            </a:pPr>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357" y="2867626"/>
            <a:ext cx="4500818" cy="3563329"/>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97186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smtClean="0"/>
              <a:t>5-3-2</a:t>
            </a:r>
            <a:r>
              <a:rPr lang="zh-TW" altLang="en-US" b="0" dirty="0" smtClean="0"/>
              <a:t> </a:t>
            </a:r>
            <a:r>
              <a:rPr lang="zh-TW" altLang="en-US" b="0" dirty="0"/>
              <a:t>　</a:t>
            </a:r>
            <a:r>
              <a:rPr lang="zh-TW" altLang="en-US" dirty="0"/>
              <a:t>卷積層</a:t>
            </a:r>
            <a:endParaRPr lang="en-US" altLang="zh-TW" dirty="0"/>
          </a:p>
          <a:p>
            <a:pPr marL="0" indent="0">
              <a:buNone/>
            </a:pPr>
            <a:r>
              <a:rPr kumimoji="1" lang="zh-TW" altLang="en-US" sz="2400" b="0" dirty="0" smtClean="0">
                <a:solidFill>
                  <a:schemeClr val="tx1"/>
                </a:solidFill>
                <a:latin typeface="Times New Roman" pitchFamily="18" charset="0"/>
                <a:ea typeface="標楷體" pitchFamily="65" charset="-120"/>
              </a:rPr>
              <a:t>       一般而言</a:t>
            </a:r>
            <a:r>
              <a:rPr kumimoji="1" lang="zh-TW" altLang="en-US" sz="2400" b="0" dirty="0">
                <a:solidFill>
                  <a:schemeClr val="tx1"/>
                </a:solidFill>
                <a:latin typeface="Times New Roman" pitchFamily="18" charset="0"/>
                <a:ea typeface="標楷體" pitchFamily="65" charset="-120"/>
              </a:rPr>
              <a:t>，對於一張擬進行辨識的圖片，會先將圖片轉換成電腦能處理的數值，每</a:t>
            </a:r>
            <a:r>
              <a:rPr kumimoji="1" lang="zh-TW" altLang="en-US" sz="2400" b="0" dirty="0" smtClean="0">
                <a:solidFill>
                  <a:schemeClr val="tx1"/>
                </a:solidFill>
                <a:latin typeface="Times New Roman" pitchFamily="18" charset="0"/>
                <a:ea typeface="標楷體" pitchFamily="65" charset="-120"/>
              </a:rPr>
              <a:t>個圖片</a:t>
            </a:r>
            <a:r>
              <a:rPr kumimoji="1" lang="zh-TW" altLang="en-US" sz="2400" b="0" dirty="0">
                <a:solidFill>
                  <a:schemeClr val="tx1"/>
                </a:solidFill>
                <a:latin typeface="Times New Roman" pitchFamily="18" charset="0"/>
                <a:ea typeface="標楷體" pitchFamily="65" charset="-120"/>
              </a:rPr>
              <a:t>中的像素都可以視為一個由</a:t>
            </a:r>
            <a:r>
              <a:rPr kumimoji="1" lang="en-US" altLang="zh-TW" sz="2400" b="0" dirty="0">
                <a:solidFill>
                  <a:schemeClr val="tx1"/>
                </a:solidFill>
                <a:latin typeface="Times New Roman" pitchFamily="18" charset="0"/>
                <a:ea typeface="標楷體" pitchFamily="65" charset="-120"/>
              </a:rPr>
              <a:t>R</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紅色</a:t>
            </a:r>
            <a:r>
              <a:rPr kumimoji="1" lang="en-US" altLang="zh-TW" sz="2400" b="0" dirty="0">
                <a:solidFill>
                  <a:schemeClr val="tx1"/>
                </a:solidFill>
                <a:latin typeface="Times New Roman" pitchFamily="18" charset="0"/>
                <a:ea typeface="標楷體" pitchFamily="65" charset="-120"/>
              </a:rPr>
              <a:t>)</a:t>
            </a:r>
            <a:r>
              <a:rPr kumimoji="1" lang="zh-TW" altLang="en-US" sz="2400" b="0" dirty="0">
                <a:solidFill>
                  <a:schemeClr val="tx1"/>
                </a:solidFill>
                <a:latin typeface="Times New Roman" pitchFamily="18" charset="0"/>
                <a:ea typeface="標楷體" pitchFamily="65" charset="-120"/>
              </a:rPr>
              <a:t>、</a:t>
            </a:r>
            <a:r>
              <a:rPr kumimoji="1" lang="en-US" altLang="zh-TW" sz="2400" b="0" dirty="0">
                <a:solidFill>
                  <a:schemeClr val="tx1"/>
                </a:solidFill>
                <a:latin typeface="Times New Roman" pitchFamily="18" charset="0"/>
                <a:ea typeface="標楷體" pitchFamily="65" charset="-120"/>
              </a:rPr>
              <a:t>G</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綠色</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及</a:t>
            </a:r>
            <a:r>
              <a:rPr kumimoji="1" lang="en-US" altLang="zh-TW" sz="2400" b="0" dirty="0">
                <a:solidFill>
                  <a:schemeClr val="tx1"/>
                </a:solidFill>
                <a:latin typeface="Times New Roman" pitchFamily="18" charset="0"/>
                <a:ea typeface="標楷體" pitchFamily="65" charset="-120"/>
              </a:rPr>
              <a:t>B</a:t>
            </a:r>
            <a:r>
              <a:rPr kumimoji="1" lang="en-US" altLang="zh-TW" sz="2400" b="0" dirty="0" smtClean="0">
                <a:solidFill>
                  <a:schemeClr val="tx1"/>
                </a:solidFill>
                <a:latin typeface="Times New Roman" pitchFamily="18" charset="0"/>
                <a:ea typeface="標楷體" pitchFamily="65" charset="-120"/>
              </a:rPr>
              <a:t>(</a:t>
            </a:r>
            <a:r>
              <a:rPr kumimoji="1" lang="zh-TW" altLang="en-US" sz="2400" b="0" dirty="0" smtClean="0">
                <a:solidFill>
                  <a:schemeClr val="tx1"/>
                </a:solidFill>
                <a:latin typeface="Times New Roman" pitchFamily="18" charset="0"/>
                <a:ea typeface="標楷體" pitchFamily="65" charset="-120"/>
              </a:rPr>
              <a:t>藍色</a:t>
            </a: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chemeClr val="tx1"/>
                </a:solidFill>
                <a:latin typeface="Times New Roman" pitchFamily="18" charset="0"/>
                <a:ea typeface="標楷體" pitchFamily="65" charset="-120"/>
              </a:rPr>
              <a:t>三中原色所組合而成</a:t>
            </a:r>
            <a:r>
              <a:rPr kumimoji="1" lang="zh-TW" altLang="en-US" sz="2400" b="0" dirty="0" smtClean="0">
                <a:solidFill>
                  <a:schemeClr val="tx1"/>
                </a:solidFill>
                <a:latin typeface="Times New Roman" pitchFamily="18" charset="0"/>
                <a:ea typeface="標楷體" pitchFamily="65" charset="-120"/>
              </a:rPr>
              <a:t>的一個</a:t>
            </a:r>
            <a:r>
              <a:rPr kumimoji="1" lang="zh-TW" altLang="en-US" sz="2400" b="0" dirty="0">
                <a:solidFill>
                  <a:schemeClr val="tx1"/>
                </a:solidFill>
                <a:latin typeface="Times New Roman" pitchFamily="18" charset="0"/>
                <a:ea typeface="標楷體" pitchFamily="65" charset="-120"/>
              </a:rPr>
              <a:t>色彩，這樣的一個像素，可以透過數值</a:t>
            </a:r>
            <a:r>
              <a:rPr kumimoji="1" lang="en-US" altLang="zh-TW" sz="2400" b="0" dirty="0" smtClean="0">
                <a:solidFill>
                  <a:schemeClr val="tx1"/>
                </a:solidFill>
                <a:latin typeface="Times New Roman" pitchFamily="18" charset="0"/>
                <a:ea typeface="標楷體" pitchFamily="65" charset="-120"/>
              </a:rPr>
              <a:t>0-255</a:t>
            </a:r>
            <a:r>
              <a:rPr kumimoji="1" lang="zh-TW" altLang="en-US" sz="2400" b="0" dirty="0" smtClean="0">
                <a:solidFill>
                  <a:schemeClr val="tx1"/>
                </a:solidFill>
                <a:latin typeface="Times New Roman" pitchFamily="18" charset="0"/>
                <a:ea typeface="標楷體" pitchFamily="65" charset="-120"/>
              </a:rPr>
              <a:t>來</a:t>
            </a:r>
            <a:r>
              <a:rPr kumimoji="1" lang="zh-TW" altLang="en-US" sz="2400" b="0" dirty="0">
                <a:solidFill>
                  <a:schemeClr val="tx1"/>
                </a:solidFill>
                <a:latin typeface="Times New Roman" pitchFamily="18" charset="0"/>
                <a:ea typeface="標楷體" pitchFamily="65" charset="-120"/>
              </a:rPr>
              <a:t>表示</a:t>
            </a:r>
            <a:r>
              <a:rPr kumimoji="1" lang="en-US" altLang="zh-TW" sz="2400" b="0" dirty="0" err="1" smtClean="0">
                <a:solidFill>
                  <a:schemeClr val="tx1"/>
                </a:solidFill>
                <a:latin typeface="Times New Roman" pitchFamily="18" charset="0"/>
                <a:ea typeface="標楷體" pitchFamily="65" charset="-120"/>
              </a:rPr>
              <a:t>RGB</a:t>
            </a:r>
            <a:r>
              <a:rPr kumimoji="1" lang="zh-TW" altLang="en-US" sz="2400" b="0" dirty="0" smtClean="0">
                <a:solidFill>
                  <a:schemeClr val="tx1"/>
                </a:solidFill>
                <a:latin typeface="Times New Roman" pitchFamily="18" charset="0"/>
                <a:ea typeface="標楷體" pitchFamily="65" charset="-120"/>
              </a:rPr>
              <a:t>這三</a:t>
            </a:r>
            <a:r>
              <a:rPr kumimoji="1" lang="zh-TW" altLang="en-US" sz="2400" b="0" dirty="0">
                <a:solidFill>
                  <a:schemeClr val="tx1"/>
                </a:solidFill>
                <a:latin typeface="Times New Roman" pitchFamily="18" charset="0"/>
                <a:ea typeface="標楷體" pitchFamily="65" charset="-120"/>
              </a:rPr>
              <a:t>種原色的成份所</a:t>
            </a:r>
            <a:r>
              <a:rPr kumimoji="1" lang="zh-TW" altLang="en-US" sz="2400" b="0" dirty="0" smtClean="0">
                <a:solidFill>
                  <a:schemeClr val="tx1"/>
                </a:solidFill>
                <a:latin typeface="Times New Roman" pitchFamily="18" charset="0"/>
                <a:ea typeface="標楷體" pitchFamily="65" charset="-120"/>
              </a:rPr>
              <a:t>調製出來</a:t>
            </a:r>
            <a:r>
              <a:rPr kumimoji="1" lang="zh-TW" altLang="en-US" sz="2400" b="0" dirty="0">
                <a:solidFill>
                  <a:schemeClr val="tx1"/>
                </a:solidFill>
                <a:latin typeface="Times New Roman" pitchFamily="18" charset="0"/>
                <a:ea typeface="標楷體" pitchFamily="65" charset="-120"/>
              </a:rPr>
              <a:t>的顏色</a:t>
            </a:r>
            <a:r>
              <a:rPr kumimoji="1" lang="zh-TW" altLang="en-US" sz="2400" b="0" dirty="0" smtClean="0">
                <a:solidFill>
                  <a:schemeClr val="tx1"/>
                </a:solidFill>
                <a:latin typeface="Times New Roman" pitchFamily="18" charset="0"/>
                <a:ea typeface="標楷體" pitchFamily="65" charset="-120"/>
              </a:rPr>
              <a:t>。</a:t>
            </a: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en-US" altLang="zh-TW" sz="2400" b="0" dirty="0">
                <a:solidFill>
                  <a:schemeClr val="tx1"/>
                </a:solidFill>
                <a:latin typeface="Times New Roman" pitchFamily="18" charset="0"/>
                <a:ea typeface="標楷體" pitchFamily="65" charset="-120"/>
              </a:rPr>
              <a:t>	</a:t>
            </a:r>
            <a:r>
              <a:rPr kumimoji="1" lang="zh-TW" altLang="en-US" sz="2400" b="0" dirty="0">
                <a:solidFill>
                  <a:srgbClr val="000000"/>
                </a:solidFill>
                <a:latin typeface="Times New Roman" pitchFamily="18" charset="0"/>
                <a:ea typeface="標楷體" pitchFamily="65" charset="-120"/>
              </a:rPr>
              <a:t>因此，一個貓的圖片，可以表示成一個矩陣，而矩陣中的每個數值都代表著每個像素的顏色。這個代表原來圖型的矩陣，在整個卷積神經網路的架構中，我們稱為輸入層。緊接著輸入層的便是卷積層</a:t>
            </a:r>
            <a:r>
              <a:rPr kumimoji="1" lang="en-US" altLang="zh-TW" sz="2400" b="0" dirty="0">
                <a:solidFill>
                  <a:srgbClr val="000000"/>
                </a:solidFill>
                <a:latin typeface="Times New Roman" pitchFamily="18" charset="0"/>
                <a:ea typeface="標楷體" pitchFamily="65" charset="-120"/>
              </a:rPr>
              <a:t>(Convolution Layer</a:t>
            </a:r>
            <a:r>
              <a:rPr kumimoji="1" lang="en-US" altLang="zh-TW" sz="2400" b="0" dirty="0" smtClean="0">
                <a:solidFill>
                  <a:srgbClr val="000000"/>
                </a:solidFill>
                <a:latin typeface="Times New Roman" pitchFamily="18" charset="0"/>
                <a:ea typeface="標楷體" pitchFamily="65" charset="-120"/>
              </a:rPr>
              <a:t>)</a:t>
            </a:r>
            <a:r>
              <a:rPr kumimoji="1" lang="zh-TW" altLang="en-US" sz="2400" b="0" dirty="0" smtClean="0">
                <a:solidFill>
                  <a:srgbClr val="000000"/>
                </a:solidFill>
                <a:latin typeface="Times New Roman" pitchFamily="18" charset="0"/>
                <a:ea typeface="標楷體" pitchFamily="65" charset="-120"/>
              </a:rPr>
              <a:t>了</a:t>
            </a:r>
            <a:r>
              <a:rPr kumimoji="1" lang="zh-TW" altLang="en-US" sz="2400" b="0" dirty="0">
                <a:solidFill>
                  <a:srgbClr val="000000"/>
                </a:solidFill>
                <a:latin typeface="Times New Roman" pitchFamily="18" charset="0"/>
                <a:ea typeface="標楷體" pitchFamily="65" charset="-120"/>
              </a:rPr>
              <a:t>。</a:t>
            </a:r>
            <a:endParaRPr lang="zh-TW" altLang="en-US" sz="2400" dirty="0"/>
          </a:p>
          <a:p>
            <a:pPr marL="0" indent="0">
              <a:buNone/>
            </a:pP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92819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a:solidFill>
                  <a:schemeClr val="tx1"/>
                </a:solidFill>
                <a:latin typeface="Times New Roman" pitchFamily="18" charset="0"/>
                <a:ea typeface="標楷體" pitchFamily="65" charset="-120"/>
              </a:rPr>
              <a:t>卷積神經網路卷積的運作方式如圖</a:t>
            </a:r>
            <a:r>
              <a:rPr kumimoji="1" lang="en-US" altLang="zh-TW" sz="2400" b="0" dirty="0" smtClean="0">
                <a:solidFill>
                  <a:schemeClr val="tx1"/>
                </a:solidFill>
                <a:latin typeface="Times New Roman" pitchFamily="18" charset="0"/>
                <a:ea typeface="標楷體" pitchFamily="65" charset="-120"/>
              </a:rPr>
              <a:t>5-18</a:t>
            </a:r>
            <a:r>
              <a:rPr kumimoji="1" lang="zh-TW" altLang="en-US" sz="2400" b="0" dirty="0" smtClean="0">
                <a:solidFill>
                  <a:schemeClr val="tx1"/>
                </a:solidFill>
                <a:latin typeface="Times New Roman" pitchFamily="18" charset="0"/>
                <a:ea typeface="標楷體" pitchFamily="65" charset="-120"/>
              </a:rPr>
              <a:t>所示。</a:t>
            </a: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zh-TW" altLang="en-US" sz="2400" b="0" dirty="0">
              <a:solidFill>
                <a:schemeClr val="tx1"/>
              </a:solidFill>
              <a:latin typeface="Times New Roman" pitchFamily="18" charset="0"/>
              <a:ea typeface="標楷體" pitchFamily="65" charset="-120"/>
            </a:endParaRPr>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517" y="2030680"/>
            <a:ext cx="7388834" cy="40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73016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1695449"/>
            <a:ext cx="7473950" cy="4112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779557"/>
      </p:ext>
    </p:extLst>
  </p:cSld>
  <p:clrMapOvr>
    <a:masterClrMapping/>
  </p:clrMapOvr>
  <p:transition advClick="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266" y="1698171"/>
            <a:ext cx="7883359" cy="39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3363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638" y="1908572"/>
            <a:ext cx="7727156" cy="381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81272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smtClean="0">
                <a:solidFill>
                  <a:schemeClr val="tx1"/>
                </a:solidFill>
                <a:latin typeface="Times New Roman" pitchFamily="18" charset="0"/>
                <a:ea typeface="標楷體" pitchFamily="65" charset="-120"/>
              </a:rPr>
              <a:t>        以</a:t>
            </a:r>
            <a:r>
              <a:rPr kumimoji="1" lang="zh-TW" altLang="en-US" sz="2400" b="0" dirty="0">
                <a:solidFill>
                  <a:schemeClr val="tx1"/>
                </a:solidFill>
                <a:latin typeface="Times New Roman" pitchFamily="18" charset="0"/>
                <a:ea typeface="標楷體" pitchFamily="65" charset="-120"/>
              </a:rPr>
              <a:t>訓練一個用於辨識老虎與貓的卷積神經網路來說，卷積層的用意在於使用濾波器</a:t>
            </a:r>
            <a:r>
              <a:rPr kumimoji="1" lang="zh-TW" altLang="en-US" sz="2400" b="0" dirty="0" smtClean="0">
                <a:solidFill>
                  <a:schemeClr val="tx1"/>
                </a:solidFill>
                <a:latin typeface="Times New Roman" pitchFamily="18" charset="0"/>
                <a:ea typeface="標楷體" pitchFamily="65" charset="-120"/>
              </a:rPr>
              <a:t>轉化</a:t>
            </a:r>
            <a:r>
              <a:rPr kumimoji="1" lang="zh-TW" altLang="en-US" sz="2400" b="0" dirty="0">
                <a:solidFill>
                  <a:schemeClr val="tx1"/>
                </a:solidFill>
                <a:latin typeface="Times New Roman" pitchFamily="18" charset="0"/>
                <a:ea typeface="標楷體" pitchFamily="65" charset="-120"/>
              </a:rPr>
              <a:t>出圖片的特徵，如花紋、體型、牙齒等外觀上的特徵，而這些特徵值透過一次激活</a:t>
            </a:r>
            <a:r>
              <a:rPr kumimoji="1" lang="zh-TW" altLang="en-US" sz="2400" b="0" dirty="0" smtClean="0">
                <a:solidFill>
                  <a:schemeClr val="tx1"/>
                </a:solidFill>
                <a:latin typeface="Times New Roman" pitchFamily="18" charset="0"/>
                <a:ea typeface="標楷體" pitchFamily="65" charset="-120"/>
              </a:rPr>
              <a:t>函數篩選</a:t>
            </a:r>
            <a:r>
              <a:rPr kumimoji="1" lang="zh-TW" altLang="en-US" sz="2400" b="0" dirty="0">
                <a:solidFill>
                  <a:schemeClr val="tx1"/>
                </a:solidFill>
                <a:latin typeface="Times New Roman" pitchFamily="18" charset="0"/>
                <a:ea typeface="標楷體" pitchFamily="65" charset="-120"/>
              </a:rPr>
              <a:t>掉部分神經元，使神經網路認為比較重要的特徵才傳入下一層神經元，實際上卷積</a:t>
            </a:r>
            <a:r>
              <a:rPr kumimoji="1" lang="zh-TW" altLang="en-US" sz="2400" b="0" dirty="0" smtClean="0">
                <a:solidFill>
                  <a:schemeClr val="tx1"/>
                </a:solidFill>
                <a:latin typeface="Times New Roman" pitchFamily="18" charset="0"/>
                <a:ea typeface="標楷體" pitchFamily="65" charset="-120"/>
              </a:rPr>
              <a:t>所製成</a:t>
            </a:r>
            <a:r>
              <a:rPr kumimoji="1" lang="zh-TW" altLang="en-US" sz="2400" b="0" dirty="0">
                <a:solidFill>
                  <a:schemeClr val="tx1"/>
                </a:solidFill>
                <a:latin typeface="Times New Roman" pitchFamily="18" charset="0"/>
                <a:ea typeface="標楷體" pitchFamily="65" charset="-120"/>
              </a:rPr>
              <a:t>的特徵圖無法人為定義是何種特徵，神經網路是自行訓練出各項參數，因此很難</a:t>
            </a:r>
            <a:r>
              <a:rPr kumimoji="1" lang="zh-TW" altLang="en-US" sz="2400" b="0" dirty="0" smtClean="0">
                <a:solidFill>
                  <a:schemeClr val="tx1"/>
                </a:solidFill>
                <a:latin typeface="Times New Roman" pitchFamily="18" charset="0"/>
                <a:ea typeface="標楷體" pitchFamily="65" charset="-120"/>
              </a:rPr>
              <a:t>透過人為</a:t>
            </a:r>
            <a:r>
              <a:rPr kumimoji="1" lang="zh-TW" altLang="en-US" sz="2400" b="0" dirty="0">
                <a:solidFill>
                  <a:schemeClr val="tx1"/>
                </a:solidFill>
                <a:latin typeface="Times New Roman" pitchFamily="18" charset="0"/>
                <a:ea typeface="標楷體" pitchFamily="65" charset="-120"/>
              </a:rPr>
              <a:t>認定該神經網路的設計理念，但我們可以以形象化的概念去解釋各層神經元所代表</a:t>
            </a:r>
            <a:r>
              <a:rPr kumimoji="1" lang="zh-TW" altLang="en-US" sz="2400" b="0" dirty="0" smtClean="0">
                <a:solidFill>
                  <a:schemeClr val="tx1"/>
                </a:solidFill>
                <a:latin typeface="Times New Roman" pitchFamily="18" charset="0"/>
                <a:ea typeface="標楷體" pitchFamily="65" charset="-120"/>
              </a:rPr>
              <a:t>的涵義</a:t>
            </a:r>
            <a:r>
              <a:rPr kumimoji="1" lang="zh-TW" altLang="en-US" sz="2400" b="0" dirty="0">
                <a:solidFill>
                  <a:schemeClr val="tx1"/>
                </a:solidFill>
                <a:latin typeface="Times New Roman" pitchFamily="18" charset="0"/>
                <a:ea typeface="標楷體" pitchFamily="65" charset="-120"/>
              </a:rPr>
              <a:t>。</a:t>
            </a:r>
          </a:p>
        </p:txBody>
      </p:sp>
    </p:spTree>
    <p:extLst>
      <p:ext uri="{BB962C8B-B14F-4D97-AF65-F5344CB8AC3E}">
        <p14:creationId xmlns:p14="http://schemas.microsoft.com/office/powerpoint/2010/main" val="1309368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5-3-3</a:t>
            </a:r>
            <a:r>
              <a:rPr lang="zh-TW" altLang="en-US" dirty="0"/>
              <a:t>　池化</a:t>
            </a:r>
            <a:r>
              <a:rPr lang="zh-TW" altLang="en-US" dirty="0" smtClean="0"/>
              <a:t>層</a:t>
            </a:r>
            <a:endParaRPr lang="en-US" altLang="zh-TW" dirty="0" smtClean="0"/>
          </a:p>
          <a:p>
            <a:pPr marL="0" indent="0">
              <a:buNone/>
            </a:pPr>
            <a:r>
              <a:rPr kumimoji="1" lang="zh-TW" altLang="en-US" sz="2400" b="0" dirty="0" smtClean="0">
                <a:solidFill>
                  <a:schemeClr val="tx1"/>
                </a:solidFill>
                <a:latin typeface="Times New Roman" pitchFamily="18" charset="0"/>
                <a:ea typeface="標楷體" pitchFamily="65" charset="-120"/>
              </a:rPr>
              <a:t>        在</a:t>
            </a:r>
            <a:r>
              <a:rPr kumimoji="1" lang="zh-TW" altLang="en-US" sz="2400" b="0" dirty="0">
                <a:solidFill>
                  <a:schemeClr val="tx1"/>
                </a:solidFill>
                <a:latin typeface="Times New Roman" pitchFamily="18" charset="0"/>
                <a:ea typeface="標楷體" pitchFamily="65" charset="-120"/>
              </a:rPr>
              <a:t>卷積神經網路中，卷積層之後，通常接的是池化層，主要用於透過池化來降低卷</a:t>
            </a:r>
            <a:r>
              <a:rPr kumimoji="1" lang="zh-TW" altLang="en-US" sz="2400" b="0" dirty="0" smtClean="0">
                <a:solidFill>
                  <a:schemeClr val="tx1"/>
                </a:solidFill>
                <a:latin typeface="Times New Roman" pitchFamily="18" charset="0"/>
                <a:ea typeface="標楷體" pitchFamily="65" charset="-120"/>
              </a:rPr>
              <a:t>積層</a:t>
            </a:r>
            <a:r>
              <a:rPr kumimoji="1" lang="zh-TW" altLang="en-US" sz="2400" b="0" dirty="0">
                <a:solidFill>
                  <a:schemeClr val="tx1"/>
                </a:solidFill>
                <a:latin typeface="Times New Roman" pitchFamily="18" charset="0"/>
                <a:ea typeface="標楷體" pitchFamily="65" charset="-120"/>
              </a:rPr>
              <a:t>輸出的複雜度，並去除一些可有可無的特徵，但也希望能具有卷積輸出特徵的代表性</a:t>
            </a:r>
            <a:r>
              <a:rPr kumimoji="1" lang="zh-TW" altLang="en-US" sz="2400" b="0" dirty="0" smtClean="0">
                <a:solidFill>
                  <a:schemeClr val="tx1"/>
                </a:solidFill>
                <a:latin typeface="Times New Roman" pitchFamily="18" charset="0"/>
                <a:ea typeface="標楷體" pitchFamily="65" charset="-120"/>
              </a:rPr>
              <a:t>，池</a:t>
            </a:r>
            <a:r>
              <a:rPr kumimoji="1" lang="zh-TW" altLang="en-US" sz="2400" b="0" dirty="0">
                <a:solidFill>
                  <a:schemeClr val="tx1"/>
                </a:solidFill>
                <a:latin typeface="Times New Roman" pitchFamily="18" charset="0"/>
                <a:ea typeface="標楷體" pitchFamily="65" charset="-120"/>
              </a:rPr>
              <a:t>化運算中，最常使用的是最大池化與平均池化兩種方法，最大池化指的是對輸入的卷</a:t>
            </a:r>
            <a:r>
              <a:rPr kumimoji="1" lang="zh-TW" altLang="en-US" sz="2400" b="0" dirty="0" smtClean="0">
                <a:solidFill>
                  <a:schemeClr val="tx1"/>
                </a:solidFill>
                <a:latin typeface="Times New Roman" pitchFamily="18" charset="0"/>
                <a:ea typeface="標楷體" pitchFamily="65" charset="-120"/>
              </a:rPr>
              <a:t>積層</a:t>
            </a:r>
            <a:r>
              <a:rPr kumimoji="1" lang="zh-TW" altLang="en-US" sz="2400" b="0" dirty="0">
                <a:solidFill>
                  <a:schemeClr val="tx1"/>
                </a:solidFill>
                <a:latin typeface="Times New Roman" pitchFamily="18" charset="0"/>
                <a:ea typeface="標楷體" pitchFamily="65" charset="-120"/>
              </a:rPr>
              <a:t>指定的子矩陣內取最大值作為輸出，如圖</a:t>
            </a:r>
            <a:r>
              <a:rPr kumimoji="1" lang="en-US" altLang="zh-TW" sz="2400" b="0" dirty="0" smtClean="0">
                <a:solidFill>
                  <a:schemeClr val="tx1"/>
                </a:solidFill>
                <a:latin typeface="Times New Roman" pitchFamily="18" charset="0"/>
                <a:ea typeface="標楷體" pitchFamily="65" charset="-120"/>
              </a:rPr>
              <a:t>5-22</a:t>
            </a:r>
            <a:r>
              <a:rPr kumimoji="1" lang="zh-TW" altLang="en-US" sz="2400" b="0" dirty="0" smtClean="0">
                <a:solidFill>
                  <a:schemeClr val="tx1"/>
                </a:solidFill>
                <a:latin typeface="Times New Roman" pitchFamily="18" charset="0"/>
                <a:ea typeface="標楷體" pitchFamily="65" charset="-120"/>
              </a:rPr>
              <a:t>所示。</a:t>
            </a: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716"/>
          <a:stretch/>
        </p:blipFill>
        <p:spPr bwMode="auto">
          <a:xfrm>
            <a:off x="1684688" y="4038600"/>
            <a:ext cx="5758471" cy="239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3506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zh-TW" altLang="en-US" sz="2400" b="0" dirty="0" smtClean="0">
                <a:solidFill>
                  <a:schemeClr val="tx1"/>
                </a:solidFill>
                <a:latin typeface="Times New Roman" pitchFamily="18" charset="0"/>
                <a:ea typeface="標楷體" pitchFamily="65" charset="-120"/>
              </a:rPr>
              <a:t>        以</a:t>
            </a:r>
            <a:r>
              <a:rPr kumimoji="1" lang="zh-TW" altLang="en-US" sz="2400" b="0" dirty="0">
                <a:solidFill>
                  <a:schemeClr val="tx1"/>
                </a:solidFill>
                <a:latin typeface="Times New Roman" pitchFamily="18" charset="0"/>
                <a:ea typeface="標楷體" pitchFamily="65" charset="-120"/>
              </a:rPr>
              <a:t>最大池化法來說，利用最大池化將一個個小矩陣內的最大值視為最重要的特徵，</a:t>
            </a:r>
            <a:r>
              <a:rPr kumimoji="1" lang="zh-TW" altLang="en-US" sz="2400" b="0" dirty="0" smtClean="0">
                <a:solidFill>
                  <a:schemeClr val="tx1"/>
                </a:solidFill>
                <a:latin typeface="Times New Roman" pitchFamily="18" charset="0"/>
                <a:ea typeface="標楷體" pitchFamily="65" charset="-120"/>
              </a:rPr>
              <a:t>保留</a:t>
            </a:r>
            <a:r>
              <a:rPr kumimoji="1" lang="zh-TW" altLang="en-US" sz="2400" b="0" dirty="0">
                <a:solidFill>
                  <a:schemeClr val="tx1"/>
                </a:solidFill>
                <a:latin typeface="Times New Roman" pitchFamily="18" charset="0"/>
                <a:ea typeface="標楷體" pitchFamily="65" charset="-120"/>
              </a:rPr>
              <a:t>並輸出至下一層來進行處理，相當於篩選重要的特徵，去掉一些可有可無的特徵，</a:t>
            </a:r>
            <a:r>
              <a:rPr kumimoji="1" lang="zh-TW" altLang="en-US" sz="2400" b="0" dirty="0" smtClean="0">
                <a:solidFill>
                  <a:schemeClr val="tx1"/>
                </a:solidFill>
                <a:latin typeface="Times New Roman" pitchFamily="18" charset="0"/>
                <a:ea typeface="標楷體" pitchFamily="65" charset="-120"/>
              </a:rPr>
              <a:t>提高神經</a:t>
            </a:r>
            <a:r>
              <a:rPr kumimoji="1" lang="zh-TW" altLang="en-US" sz="2400" b="0" dirty="0">
                <a:solidFill>
                  <a:schemeClr val="tx1"/>
                </a:solidFill>
                <a:latin typeface="Times New Roman" pitchFamily="18" charset="0"/>
                <a:ea typeface="標楷體" pitchFamily="65" charset="-120"/>
              </a:rPr>
              <a:t>網路訓練速度，也減少過度擬合的可能性。</a:t>
            </a:r>
          </a:p>
        </p:txBody>
      </p:sp>
    </p:spTree>
    <p:extLst>
      <p:ext uri="{BB962C8B-B14F-4D97-AF65-F5344CB8AC3E}">
        <p14:creationId xmlns:p14="http://schemas.microsoft.com/office/powerpoint/2010/main" val="8460054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5-3-4</a:t>
            </a:r>
            <a:r>
              <a:rPr lang="zh-TW" altLang="en-US" dirty="0"/>
              <a:t>　輸出</a:t>
            </a:r>
            <a:r>
              <a:rPr lang="zh-TW" altLang="en-US" dirty="0" smtClean="0"/>
              <a:t>層</a:t>
            </a:r>
            <a:endParaRPr lang="en-US" altLang="zh-TW" dirty="0" smtClean="0"/>
          </a:p>
          <a:p>
            <a:pPr marL="0" indent="0" eaLnBrk="1">
              <a:buNone/>
            </a:pPr>
            <a:r>
              <a:rPr kumimoji="1" lang="zh-TW" altLang="en-US" sz="2400" b="0" dirty="0" smtClean="0">
                <a:solidFill>
                  <a:schemeClr val="tx1"/>
                </a:solidFill>
                <a:latin typeface="Times New Roman" pitchFamily="18" charset="0"/>
                <a:ea typeface="標楷體" pitchFamily="65" charset="-120"/>
              </a:rPr>
              <a:t>        一般而言</a:t>
            </a:r>
            <a:r>
              <a:rPr kumimoji="1" lang="zh-TW" altLang="en-US" sz="2400" b="0" dirty="0">
                <a:solidFill>
                  <a:schemeClr val="tx1"/>
                </a:solidFill>
                <a:latin typeface="Times New Roman" pitchFamily="18" charset="0"/>
                <a:ea typeface="標楷體" pitchFamily="65" charset="-120"/>
              </a:rPr>
              <a:t>，卷積層和池化層會重覆許多次，這表示，卷積運算對原來的圖形中取</a:t>
            </a:r>
            <a:r>
              <a:rPr kumimoji="1" lang="zh-TW" altLang="en-US" sz="2400" b="0" dirty="0" smtClean="0">
                <a:solidFill>
                  <a:schemeClr val="tx1"/>
                </a:solidFill>
                <a:latin typeface="Times New Roman" pitchFamily="18" charset="0"/>
                <a:ea typeface="標楷體" pitchFamily="65" charset="-120"/>
              </a:rPr>
              <a:t>特徵</a:t>
            </a:r>
            <a:r>
              <a:rPr kumimoji="1" lang="zh-TW" altLang="en-US" sz="2400" b="0" dirty="0">
                <a:solidFill>
                  <a:schemeClr val="tx1"/>
                </a:solidFill>
                <a:latin typeface="Times New Roman" pitchFamily="18" charset="0"/>
                <a:ea typeface="標楷體" pitchFamily="65" charset="-120"/>
              </a:rPr>
              <a:t>，而池化運算再將不重要的特徵去除，這樣的卷積與池化運算會重覆執行，最後才</a:t>
            </a:r>
            <a:r>
              <a:rPr kumimoji="1" lang="zh-TW" altLang="en-US" sz="2400" b="0" dirty="0" smtClean="0">
                <a:solidFill>
                  <a:schemeClr val="tx1"/>
                </a:solidFill>
                <a:latin typeface="Times New Roman" pitchFamily="18" charset="0"/>
                <a:ea typeface="標楷體" pitchFamily="65" charset="-120"/>
              </a:rPr>
              <a:t>準備輸出</a:t>
            </a:r>
            <a:r>
              <a:rPr kumimoji="1" lang="zh-TW" altLang="en-US" sz="2400" b="0" dirty="0">
                <a:solidFill>
                  <a:schemeClr val="tx1"/>
                </a:solidFill>
                <a:latin typeface="Times New Roman" pitchFamily="18" charset="0"/>
                <a:ea typeface="標楷體" pitchFamily="65" charset="-120"/>
              </a:rPr>
              <a:t>，卷積神經網路經過多次的卷積與池化，訓練出諸多特徵，接著要透過全連接層</a:t>
            </a:r>
            <a:r>
              <a:rPr kumimoji="1" lang="zh-TW" altLang="en-US" sz="2400" b="0" dirty="0" smtClean="0">
                <a:solidFill>
                  <a:schemeClr val="tx1"/>
                </a:solidFill>
                <a:latin typeface="Times New Roman" pitchFamily="18" charset="0"/>
                <a:ea typeface="標楷體" pitchFamily="65" charset="-120"/>
              </a:rPr>
              <a:t>進行特徵</a:t>
            </a:r>
            <a:r>
              <a:rPr kumimoji="1" lang="zh-TW" altLang="en-US" sz="2400" b="0" dirty="0">
                <a:solidFill>
                  <a:schemeClr val="tx1"/>
                </a:solidFill>
                <a:latin typeface="Times New Roman" pitchFamily="18" charset="0"/>
                <a:ea typeface="標楷體" pitchFamily="65" charset="-120"/>
              </a:rPr>
              <a:t>分類，最終才有分類的</a:t>
            </a:r>
            <a:r>
              <a:rPr kumimoji="1" lang="zh-TW" altLang="en-US" sz="2400" b="0" dirty="0" smtClean="0">
                <a:solidFill>
                  <a:schemeClr val="tx1"/>
                </a:solidFill>
                <a:latin typeface="Times New Roman" pitchFamily="18" charset="0"/>
                <a:ea typeface="標楷體" pitchFamily="65" charset="-120"/>
              </a:rPr>
              <a:t>輸出。</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0519675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lang="zh-TW" altLang="en-US" dirty="0"/>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015" y="866899"/>
            <a:ext cx="7650956"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5458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 xmlns:a16="http://schemas.microsoft.com/office/drawing/2014/main" id="{86A363DE-FA16-452F-AF9C-B3BCB14AABB2}"/>
              </a:ext>
            </a:extLst>
          </p:cNvPr>
          <p:cNvSpPr>
            <a:spLocks noGrp="1"/>
          </p:cNvSpPr>
          <p:nvPr>
            <p:ph type="title"/>
          </p:nvPr>
        </p:nvSpPr>
        <p:spPr/>
        <p:txBody>
          <a:bodyPr/>
          <a:lstStyle/>
          <a:p>
            <a:r>
              <a:rPr lang="en-US" altLang="zh-TW" dirty="0"/>
              <a:t>5-1</a:t>
            </a:r>
            <a:r>
              <a:rPr lang="zh-TW" altLang="en-US" dirty="0" smtClean="0"/>
              <a:t>　</a:t>
            </a:r>
            <a:r>
              <a:rPr lang="zh-TW" altLang="en-US" dirty="0"/>
              <a:t>神經元的設計與功能</a:t>
            </a:r>
            <a:endParaRPr lang="zh-TW" altLang="en-US" b="1" dirty="0"/>
          </a:p>
        </p:txBody>
      </p:sp>
      <p:sp>
        <p:nvSpPr>
          <p:cNvPr id="8" name="內容版面配置區 7"/>
          <p:cNvSpPr>
            <a:spLocks noGrp="1"/>
          </p:cNvSpPr>
          <p:nvPr>
            <p:ph idx="1"/>
          </p:nvPr>
        </p:nvSpPr>
        <p:spPr/>
        <p:txBody>
          <a:bodyPr/>
          <a:lstStyle/>
          <a:p>
            <a:pPr lvl="1" indent="0">
              <a:lnSpc>
                <a:spcPct val="100000"/>
              </a:lnSpc>
              <a:buNone/>
            </a:pPr>
            <a:r>
              <a:rPr lang="zh-TW" altLang="en-US" sz="2400" dirty="0" smtClean="0"/>
              <a:t>        在</a:t>
            </a:r>
            <a:r>
              <a:rPr lang="zh-TW" altLang="en-US" sz="2400" dirty="0"/>
              <a:t>我們的大腦中，大約包含</a:t>
            </a:r>
            <a:r>
              <a:rPr lang="en-US" altLang="zh-TW" sz="2400" dirty="0"/>
              <a:t>500 ∼ </a:t>
            </a:r>
            <a:r>
              <a:rPr lang="en-US" altLang="zh-TW" sz="2400" dirty="0" smtClean="0"/>
              <a:t>1000</a:t>
            </a:r>
            <a:r>
              <a:rPr lang="zh-TW" altLang="en-US" sz="2400" dirty="0" smtClean="0"/>
              <a:t>億</a:t>
            </a:r>
            <a:r>
              <a:rPr lang="zh-TW" altLang="en-US" sz="2400" dirty="0"/>
              <a:t>個</a:t>
            </a:r>
            <a:r>
              <a:rPr lang="zh-TW" altLang="en-US" sz="2400" dirty="0" smtClean="0"/>
              <a:t>神經元</a:t>
            </a:r>
            <a:r>
              <a:rPr lang="zh-TW" altLang="en-US" sz="2400" dirty="0"/>
              <a:t>，這些神經元由突觸接收外部訊號，並將其處理後，</a:t>
            </a:r>
            <a:r>
              <a:rPr lang="zh-TW" altLang="en-US" sz="2400" dirty="0" smtClean="0"/>
              <a:t>若訊號</a:t>
            </a:r>
            <a:r>
              <a:rPr lang="zh-TW" altLang="en-US" sz="2400" dirty="0"/>
              <a:t>夠強，則透過一種激活的處理程序，將此訊號再</a:t>
            </a:r>
            <a:r>
              <a:rPr lang="zh-TW" altLang="en-US" sz="2400" dirty="0" smtClean="0"/>
              <a:t>傳遞給</a:t>
            </a:r>
            <a:r>
              <a:rPr lang="zh-TW" altLang="en-US" sz="2400" dirty="0"/>
              <a:t>下一個神經元，經過這樣的處理及傳遞，最後輸出</a:t>
            </a:r>
            <a:r>
              <a:rPr lang="zh-TW" altLang="en-US" sz="2400" dirty="0" smtClean="0"/>
              <a:t>作為人類</a:t>
            </a:r>
            <a:r>
              <a:rPr lang="zh-TW" altLang="en-US" sz="2400" dirty="0"/>
              <a:t>的反應；科學家們為了使電腦有效的解決各種問題</a:t>
            </a:r>
            <a:r>
              <a:rPr lang="zh-TW" altLang="en-US" sz="2400" dirty="0" smtClean="0"/>
              <a:t>，也</a:t>
            </a:r>
            <a:r>
              <a:rPr lang="zh-TW" altLang="en-US" sz="2400" dirty="0"/>
              <a:t>以眾多的神經元來建構一個類神經網路，每個神經元</a:t>
            </a:r>
            <a:r>
              <a:rPr lang="zh-TW" altLang="en-US" sz="2400" dirty="0" smtClean="0"/>
              <a:t>完全</a:t>
            </a:r>
            <a:r>
              <a:rPr lang="zh-TW" altLang="en-US" sz="2400" dirty="0"/>
              <a:t>模擬人腦神經元的運作機制，透過神經元彼此間的傳遞，最後再進行決策。</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4015980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tabLst>
                <a:tab pos="714375" algn="l"/>
                <a:tab pos="757238" algn="l"/>
                <a:tab pos="8072438" algn="r"/>
              </a:tabLst>
            </a:pPr>
            <a:r>
              <a:rPr kumimoji="1" lang="zh-TW" altLang="en-US" sz="2400" b="0" dirty="0" smtClean="0">
                <a:solidFill>
                  <a:schemeClr val="tx1"/>
                </a:solidFill>
                <a:latin typeface="Times New Roman" pitchFamily="18" charset="0"/>
                <a:ea typeface="標楷體" pitchFamily="65" charset="-120"/>
              </a:rPr>
              <a:t>         從</a:t>
            </a:r>
            <a:r>
              <a:rPr kumimoji="1" lang="zh-TW" altLang="en-US" sz="2400" b="0" dirty="0">
                <a:solidFill>
                  <a:schemeClr val="tx1"/>
                </a:solidFill>
                <a:latin typeface="Times New Roman" pitchFamily="18" charset="0"/>
                <a:ea typeface="標楷體" pitchFamily="65" charset="-120"/>
              </a:rPr>
              <a:t>輸入層、卷積層、池化層、全連接層到輸出層，透過一層層的運算，建構出一個</a:t>
            </a:r>
            <a:r>
              <a:rPr kumimoji="1" lang="zh-TW" altLang="en-US" sz="2400" b="0" dirty="0" smtClean="0">
                <a:solidFill>
                  <a:schemeClr val="tx1"/>
                </a:solidFill>
                <a:latin typeface="Times New Roman" pitchFamily="18" charset="0"/>
                <a:ea typeface="標楷體" pitchFamily="65" charset="-120"/>
              </a:rPr>
              <a:t>可以</a:t>
            </a:r>
            <a:r>
              <a:rPr kumimoji="1" lang="zh-TW" altLang="en-US" sz="2400" b="0" dirty="0">
                <a:solidFill>
                  <a:schemeClr val="tx1"/>
                </a:solidFill>
                <a:latin typeface="Times New Roman" pitchFamily="18" charset="0"/>
                <a:ea typeface="標楷體" pitchFamily="65" charset="-120"/>
              </a:rPr>
              <a:t>用於辨識圖像的卷積神經網路。然而，單是設計卷積神經網路中每一層的架構，並不</a:t>
            </a:r>
            <a:r>
              <a:rPr kumimoji="1" lang="zh-TW" altLang="en-US" sz="2400" b="0" dirty="0" smtClean="0">
                <a:solidFill>
                  <a:schemeClr val="tx1"/>
                </a:solidFill>
                <a:latin typeface="Times New Roman" pitchFamily="18" charset="0"/>
                <a:ea typeface="標楷體" pitchFamily="65" charset="-120"/>
              </a:rPr>
              <a:t>足以</a:t>
            </a:r>
            <a:r>
              <a:rPr kumimoji="1" lang="zh-TW" altLang="en-US" sz="2400" b="0" dirty="0">
                <a:solidFill>
                  <a:schemeClr val="tx1"/>
                </a:solidFill>
                <a:latin typeface="Times New Roman" pitchFamily="18" charset="0"/>
                <a:ea typeface="標楷體" pitchFamily="65" charset="-120"/>
              </a:rPr>
              <a:t>使該網路具有辨識圖像的能力，此時，使用者必須使用大量有標記的圖像去訓練卷積</a:t>
            </a:r>
            <a:r>
              <a:rPr kumimoji="1" lang="zh-TW" altLang="en-US" sz="2400" b="0" dirty="0" smtClean="0">
                <a:solidFill>
                  <a:schemeClr val="tx1"/>
                </a:solidFill>
                <a:latin typeface="Times New Roman" pitchFamily="18" charset="0"/>
                <a:ea typeface="標楷體" pitchFamily="65" charset="-120"/>
              </a:rPr>
              <a:t>神經網路。</a:t>
            </a:r>
            <a:endParaRPr kumimoji="1" lang="zh-TW" altLang="en-US" sz="2400" b="0" dirty="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41639697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lang="en-US" altLang="zh-TW" dirty="0"/>
              <a:t>5-1-1</a:t>
            </a:r>
            <a:r>
              <a:rPr lang="zh-TW" altLang="en-US" dirty="0"/>
              <a:t>　神經元模型</a:t>
            </a:r>
            <a:r>
              <a:rPr lang="en-US" altLang="zh-TW" dirty="0"/>
              <a:t>(The Perceptron Model</a:t>
            </a:r>
            <a:r>
              <a:rPr lang="en-US" altLang="zh-TW" dirty="0" smtClean="0"/>
              <a:t>)</a:t>
            </a:r>
          </a:p>
          <a:p>
            <a:pPr marL="0" indent="0">
              <a:buNone/>
            </a:pPr>
            <a:r>
              <a:rPr kumimoji="1" lang="zh-TW" altLang="en-US" sz="2400" b="0" dirty="0" smtClean="0">
                <a:solidFill>
                  <a:schemeClr val="tx1"/>
                </a:solidFill>
                <a:latin typeface="Times New Roman" pitchFamily="18" charset="0"/>
                <a:ea typeface="標楷體" pitchFamily="65" charset="-120"/>
              </a:rPr>
              <a:t>    人類</a:t>
            </a:r>
            <a:r>
              <a:rPr kumimoji="1" lang="zh-TW" altLang="en-US" sz="2400" b="0" dirty="0">
                <a:solidFill>
                  <a:schemeClr val="tx1"/>
                </a:solidFill>
                <a:latin typeface="Times New Roman" pitchFamily="18" charset="0"/>
                <a:ea typeface="標楷體" pitchFamily="65" charset="-120"/>
              </a:rPr>
              <a:t>神經元的運作方式如圖</a:t>
            </a:r>
            <a:r>
              <a:rPr kumimoji="1" lang="en-US" altLang="zh-TW" sz="2400" b="0" dirty="0" smtClean="0">
                <a:solidFill>
                  <a:schemeClr val="tx1"/>
                </a:solidFill>
                <a:latin typeface="Times New Roman" pitchFamily="18" charset="0"/>
                <a:ea typeface="標楷體" pitchFamily="65" charset="-120"/>
              </a:rPr>
              <a:t>5-1</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，神經元透過</a:t>
            </a:r>
            <a:r>
              <a:rPr kumimoji="1" lang="en-US" altLang="zh-TW" sz="2400" b="0" dirty="0" err="1" smtClean="0">
                <a:solidFill>
                  <a:schemeClr val="tx1"/>
                </a:solidFill>
                <a:latin typeface="Times New Roman" pitchFamily="18" charset="0"/>
                <a:ea typeface="標楷體" pitchFamily="65" charset="-120"/>
              </a:rPr>
              <a:t>x1</a:t>
            </a:r>
            <a:r>
              <a:rPr kumimoji="1" lang="zh-TW" altLang="en-US" sz="2400" b="0" dirty="0" smtClean="0">
                <a:solidFill>
                  <a:schemeClr val="tx1"/>
                </a:solidFill>
                <a:latin typeface="Times New Roman" pitchFamily="18" charset="0"/>
                <a:ea typeface="標楷體" pitchFamily="65" charset="-120"/>
              </a:rPr>
              <a:t>及</a:t>
            </a:r>
            <a:r>
              <a:rPr kumimoji="1" lang="en-US" altLang="zh-TW" sz="2400" b="0" dirty="0">
                <a:solidFill>
                  <a:schemeClr val="tx1"/>
                </a:solidFill>
                <a:latin typeface="Times New Roman" pitchFamily="18" charset="0"/>
                <a:ea typeface="標楷體" pitchFamily="65" charset="-120"/>
              </a:rPr>
              <a:t>x2 </a:t>
            </a:r>
            <a:r>
              <a:rPr kumimoji="1" lang="zh-TW" altLang="en-US" sz="2400" b="0" dirty="0">
                <a:solidFill>
                  <a:schemeClr val="tx1"/>
                </a:solidFill>
                <a:latin typeface="Times New Roman" pitchFamily="18" charset="0"/>
                <a:ea typeface="標楷體" pitchFamily="65" charset="-120"/>
              </a:rPr>
              <a:t>的輸入，得到「痛」</a:t>
            </a:r>
            <a:r>
              <a:rPr kumimoji="1" lang="zh-TW" altLang="en-US" sz="2400" b="0" dirty="0" smtClean="0">
                <a:solidFill>
                  <a:schemeClr val="tx1"/>
                </a:solidFill>
                <a:latin typeface="Times New Roman" pitchFamily="18" charset="0"/>
                <a:ea typeface="標楷體" pitchFamily="65" charset="-120"/>
              </a:rPr>
              <a:t>與「</a:t>
            </a:r>
            <a:r>
              <a:rPr kumimoji="1" lang="zh-TW" altLang="en-US" sz="2400" b="0" dirty="0">
                <a:solidFill>
                  <a:schemeClr val="tx1"/>
                </a:solidFill>
                <a:latin typeface="Times New Roman" pitchFamily="18" charset="0"/>
                <a:ea typeface="標楷體" pitchFamily="65" charset="-120"/>
              </a:rPr>
              <a:t>癢」的訊號，而</a:t>
            </a:r>
            <a:r>
              <a:rPr kumimoji="1" lang="en-US" altLang="zh-TW" sz="2400" b="0" dirty="0" err="1" smtClean="0">
                <a:solidFill>
                  <a:schemeClr val="tx1"/>
                </a:solidFill>
                <a:latin typeface="Times New Roman" pitchFamily="18" charset="0"/>
                <a:ea typeface="標楷體" pitchFamily="65" charset="-120"/>
              </a:rPr>
              <a:t>w1</a:t>
            </a:r>
            <a:r>
              <a:rPr kumimoji="1" lang="zh-TW" altLang="en-US" sz="2400" b="0" dirty="0" smtClean="0">
                <a:solidFill>
                  <a:schemeClr val="tx1"/>
                </a:solidFill>
                <a:latin typeface="Times New Roman" pitchFamily="18" charset="0"/>
                <a:ea typeface="標楷體" pitchFamily="65" charset="-120"/>
              </a:rPr>
              <a:t>及</a:t>
            </a:r>
            <a:r>
              <a:rPr kumimoji="1" lang="en-US" altLang="zh-TW" sz="2400" b="0" dirty="0" err="1" smtClean="0">
                <a:solidFill>
                  <a:schemeClr val="tx1"/>
                </a:solidFill>
                <a:latin typeface="Times New Roman" pitchFamily="18" charset="0"/>
                <a:ea typeface="標楷體" pitchFamily="65" charset="-120"/>
              </a:rPr>
              <a:t>w2</a:t>
            </a:r>
            <a:r>
              <a:rPr kumimoji="1" lang="zh-TW" altLang="en-US" sz="2400" b="0" dirty="0" smtClean="0">
                <a:solidFill>
                  <a:schemeClr val="tx1"/>
                </a:solidFill>
                <a:latin typeface="Times New Roman" pitchFamily="18" charset="0"/>
                <a:ea typeface="標楷體" pitchFamily="65" charset="-120"/>
              </a:rPr>
              <a:t>代表</a:t>
            </a:r>
            <a:r>
              <a:rPr kumimoji="1" lang="zh-TW" altLang="en-US" sz="2400" b="0" dirty="0">
                <a:solidFill>
                  <a:schemeClr val="tx1"/>
                </a:solidFill>
                <a:latin typeface="Times New Roman" pitchFamily="18" charset="0"/>
                <a:ea typeface="標楷體" pitchFamily="65" charset="-120"/>
              </a:rPr>
              <a:t>著感知程度的強弱，舉例來說，</a:t>
            </a:r>
            <a:r>
              <a:rPr kumimoji="1" lang="en-US" altLang="zh-TW" sz="2400" b="0" dirty="0" err="1" smtClean="0">
                <a:solidFill>
                  <a:schemeClr val="tx1"/>
                </a:solidFill>
                <a:latin typeface="Times New Roman" pitchFamily="18" charset="0"/>
                <a:ea typeface="標楷體" pitchFamily="65" charset="-120"/>
              </a:rPr>
              <a:t>w1</a:t>
            </a:r>
            <a:r>
              <a:rPr kumimoji="1" lang="zh-TW" altLang="en-US" sz="2400" b="0" dirty="0" smtClean="0">
                <a:solidFill>
                  <a:schemeClr val="tx1"/>
                </a:solidFill>
                <a:latin typeface="Times New Roman" pitchFamily="18" charset="0"/>
                <a:ea typeface="標楷體" pitchFamily="65" charset="-120"/>
              </a:rPr>
              <a:t>表示</a:t>
            </a:r>
            <a:r>
              <a:rPr kumimoji="1" lang="zh-TW" altLang="en-US" sz="2400" b="0" dirty="0">
                <a:solidFill>
                  <a:schemeClr val="tx1"/>
                </a:solidFill>
                <a:latin typeface="Times New Roman" pitchFamily="18" charset="0"/>
                <a:ea typeface="標楷體" pitchFamily="65" charset="-120"/>
              </a:rPr>
              <a:t>痛的程度為「</a:t>
            </a:r>
            <a:r>
              <a:rPr kumimoji="1" lang="zh-TW" altLang="en-US" sz="2400" b="0" dirty="0" smtClean="0">
                <a:solidFill>
                  <a:schemeClr val="tx1"/>
                </a:solidFill>
                <a:latin typeface="Times New Roman" pitchFamily="18" charset="0"/>
                <a:ea typeface="標楷體" pitchFamily="65" charset="-120"/>
              </a:rPr>
              <a:t>非常</a:t>
            </a:r>
            <a:r>
              <a:rPr kumimoji="1" lang="zh-TW" altLang="en-US" sz="2400" b="0" dirty="0">
                <a:solidFill>
                  <a:schemeClr val="tx1"/>
                </a:solidFill>
                <a:latin typeface="Times New Roman" pitchFamily="18" charset="0"/>
                <a:ea typeface="標楷體" pitchFamily="65" charset="-120"/>
              </a:rPr>
              <a:t>」痛，</a:t>
            </a:r>
            <a:r>
              <a:rPr kumimoji="1" lang="en-US" altLang="zh-TW" sz="2400" b="0" dirty="0" err="1" smtClean="0">
                <a:solidFill>
                  <a:schemeClr val="tx1"/>
                </a:solidFill>
                <a:latin typeface="Times New Roman" pitchFamily="18" charset="0"/>
                <a:ea typeface="標楷體" pitchFamily="65" charset="-120"/>
              </a:rPr>
              <a:t>w2</a:t>
            </a:r>
            <a:r>
              <a:rPr kumimoji="1" lang="zh-TW" altLang="en-US" sz="2400" b="0" dirty="0" smtClean="0">
                <a:solidFill>
                  <a:schemeClr val="tx1"/>
                </a:solidFill>
                <a:latin typeface="Times New Roman" pitchFamily="18" charset="0"/>
                <a:ea typeface="標楷體" pitchFamily="65" charset="-120"/>
              </a:rPr>
              <a:t>表示</a:t>
            </a:r>
            <a:r>
              <a:rPr kumimoji="1" lang="zh-TW" altLang="en-US" sz="2400" b="0" dirty="0">
                <a:solidFill>
                  <a:schemeClr val="tx1"/>
                </a:solidFill>
                <a:latin typeface="Times New Roman" pitchFamily="18" charset="0"/>
                <a:ea typeface="標楷體" pitchFamily="65" charset="-120"/>
              </a:rPr>
              <a:t>癢的程度為「稍微」癢，當神經元接收到訊號後，判斷出這些訊號的</a:t>
            </a:r>
            <a:r>
              <a:rPr kumimoji="1" lang="zh-TW" altLang="en-US" sz="2400" b="0" dirty="0" smtClean="0">
                <a:solidFill>
                  <a:schemeClr val="tx1"/>
                </a:solidFill>
                <a:latin typeface="Times New Roman" pitchFamily="18" charset="0"/>
                <a:ea typeface="標楷體" pitchFamily="65" charset="-120"/>
              </a:rPr>
              <a:t>刺激是否</a:t>
            </a:r>
            <a:r>
              <a:rPr kumimoji="1" lang="zh-TW" altLang="en-US" sz="2400" b="0" dirty="0">
                <a:solidFill>
                  <a:schemeClr val="tx1"/>
                </a:solidFill>
                <a:latin typeface="Times New Roman" pitchFamily="18" charset="0"/>
                <a:ea typeface="標楷體" pitchFamily="65" charset="-120"/>
              </a:rPr>
              <a:t>達到一定的</a:t>
            </a:r>
            <a:r>
              <a:rPr kumimoji="1" lang="zh-TW" altLang="en-US" sz="2400" b="0" dirty="0" smtClean="0">
                <a:solidFill>
                  <a:schemeClr val="tx1"/>
                </a:solidFill>
                <a:latin typeface="Times New Roman" pitchFamily="18" charset="0"/>
                <a:ea typeface="標楷體" pitchFamily="65" charset="-120"/>
              </a:rPr>
              <a:t>門檻。</a:t>
            </a:r>
            <a:endParaRPr kumimoji="1" lang="zh-TW" altLang="en-US" sz="2400" b="0" dirty="0">
              <a:solidFill>
                <a:schemeClr val="tx1"/>
              </a:solidFill>
              <a:latin typeface="Times New Roman" pitchFamily="18" charset="0"/>
              <a:ea typeface="標楷體" pitchFamily="65" charset="-120"/>
            </a:endParaRP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3895" y="3733800"/>
            <a:ext cx="3911141" cy="277956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1540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zh-TW" altLang="en-US" sz="2400" b="0" dirty="0" smtClean="0">
                <a:solidFill>
                  <a:schemeClr val="tx1"/>
                </a:solidFill>
                <a:latin typeface="Times New Roman" pitchFamily="18" charset="0"/>
                <a:ea typeface="標楷體" pitchFamily="65" charset="-120"/>
              </a:rPr>
              <a:t>        對照</a:t>
            </a:r>
            <a:r>
              <a:rPr kumimoji="1" lang="zh-TW" altLang="en-US" sz="2400" b="0" dirty="0">
                <a:solidFill>
                  <a:schemeClr val="tx1"/>
                </a:solidFill>
                <a:latin typeface="Times New Roman" pitchFamily="18" charset="0"/>
                <a:ea typeface="標楷體" pitchFamily="65" charset="-120"/>
              </a:rPr>
              <a:t>人類的神經元，其刺激訊號為神經元的輸入，然而刺激強度的不同，對於</a:t>
            </a:r>
            <a:r>
              <a:rPr kumimoji="1" lang="zh-TW" altLang="en-US" sz="2400" b="0" dirty="0" smtClean="0">
                <a:solidFill>
                  <a:schemeClr val="tx1"/>
                </a:solidFill>
                <a:latin typeface="Times New Roman" pitchFamily="18" charset="0"/>
                <a:ea typeface="標楷體" pitchFamily="65" charset="-120"/>
              </a:rPr>
              <a:t>神經元</a:t>
            </a:r>
            <a:r>
              <a:rPr kumimoji="1" lang="zh-TW" altLang="en-US" sz="2400" b="0" dirty="0">
                <a:solidFill>
                  <a:schemeClr val="tx1"/>
                </a:solidFill>
                <a:latin typeface="Times New Roman" pitchFamily="18" charset="0"/>
                <a:ea typeface="標楷體" pitchFamily="65" charset="-120"/>
              </a:rPr>
              <a:t>的重要性也不同，在神經元中，使用權重</a:t>
            </a:r>
            <a:r>
              <a:rPr kumimoji="1" lang="en-US" altLang="zh-TW" sz="2400" b="0" dirty="0" smtClean="0">
                <a:solidFill>
                  <a:schemeClr val="tx1"/>
                </a:solidFill>
                <a:latin typeface="Times New Roman" pitchFamily="18" charset="0"/>
                <a:ea typeface="標楷體" pitchFamily="65" charset="-120"/>
              </a:rPr>
              <a:t>w</a:t>
            </a:r>
            <a:r>
              <a:rPr kumimoji="1" lang="zh-TW" altLang="en-US" sz="2400" b="0" dirty="0" smtClean="0">
                <a:solidFill>
                  <a:schemeClr val="tx1"/>
                </a:solidFill>
                <a:latin typeface="Times New Roman" pitchFamily="18" charset="0"/>
                <a:ea typeface="標楷體" pitchFamily="65" charset="-120"/>
              </a:rPr>
              <a:t>的</a:t>
            </a:r>
            <a:r>
              <a:rPr kumimoji="1" lang="zh-TW" altLang="en-US" sz="2400" b="0" dirty="0">
                <a:solidFill>
                  <a:schemeClr val="tx1"/>
                </a:solidFill>
                <a:latin typeface="Times New Roman" pitchFamily="18" charset="0"/>
                <a:ea typeface="標楷體" pitchFamily="65" charset="-120"/>
              </a:rPr>
              <a:t>大小來表示輸入訊號不同的強度</a:t>
            </a:r>
            <a:r>
              <a:rPr kumimoji="1" lang="zh-TW" altLang="en-US" sz="2400" b="0" dirty="0" smtClean="0">
                <a:solidFill>
                  <a:schemeClr val="tx1"/>
                </a:solidFill>
                <a:latin typeface="Times New Roman" pitchFamily="18" charset="0"/>
                <a:ea typeface="標楷體" pitchFamily="65" charset="-120"/>
              </a:rPr>
              <a:t>。電腦</a:t>
            </a:r>
            <a:r>
              <a:rPr kumimoji="1" lang="zh-TW" altLang="en-US" sz="2400" b="0" dirty="0">
                <a:solidFill>
                  <a:schemeClr val="tx1"/>
                </a:solidFill>
                <a:latin typeface="Times New Roman" pitchFamily="18" charset="0"/>
                <a:ea typeface="標楷體" pitchFamily="65" charset="-120"/>
              </a:rPr>
              <a:t>的神經元架構如圖</a:t>
            </a:r>
            <a:r>
              <a:rPr kumimoji="1" lang="en-US" altLang="zh-TW" sz="2400" b="0" dirty="0" smtClean="0">
                <a:solidFill>
                  <a:schemeClr val="tx1"/>
                </a:solidFill>
                <a:latin typeface="Times New Roman" pitchFamily="18" charset="0"/>
                <a:ea typeface="標楷體" pitchFamily="65" charset="-120"/>
              </a:rPr>
              <a:t>5-2</a:t>
            </a:r>
            <a:r>
              <a:rPr kumimoji="1" lang="zh-TW" altLang="en-US" sz="2400" b="0" dirty="0" smtClean="0">
                <a:solidFill>
                  <a:schemeClr val="tx1"/>
                </a:solidFill>
                <a:latin typeface="Times New Roman" pitchFamily="18" charset="0"/>
                <a:ea typeface="標楷體" pitchFamily="65" charset="-120"/>
              </a:rPr>
              <a:t>所示。</a:t>
            </a:r>
            <a:endParaRPr kumimoji="1" lang="en-US" altLang="zh-TW" sz="2400" b="0" dirty="0" smtClean="0">
              <a:solidFill>
                <a:schemeClr val="tx1"/>
              </a:solidFill>
              <a:latin typeface="Times New Roman" pitchFamily="18" charset="0"/>
              <a:ea typeface="標楷體" pitchFamily="65" charset="-120"/>
            </a:endParaRPr>
          </a:p>
          <a:p>
            <a:pPr marL="0" indent="0" eaLnBrk="1">
              <a:lnSpc>
                <a:spcPct val="150000"/>
              </a:lnSpc>
              <a:buNone/>
            </a:pPr>
            <a:endParaRPr kumimoji="1" lang="zh-TW" altLang="en-US" sz="2400" b="0" dirty="0">
              <a:solidFill>
                <a:schemeClr val="tx1"/>
              </a:solidFill>
              <a:latin typeface="Times New Roman" pitchFamily="18" charset="0"/>
              <a:ea typeface="標楷體" pitchFamily="65" charset="-120"/>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548" y="3016026"/>
            <a:ext cx="8280000" cy="656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2827" y="4087334"/>
            <a:ext cx="6475773" cy="2324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833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buNone/>
            </a:pPr>
            <a:endParaRPr kumimoji="1" lang="en-US" altLang="zh-TW" sz="2400" b="0" dirty="0">
              <a:solidFill>
                <a:schemeClr val="tx1"/>
              </a:solidFill>
              <a:latin typeface="Times New Roman" pitchFamily="18" charset="0"/>
              <a:ea typeface="標楷體" pitchFamily="65" charset="-120"/>
            </a:endParaRPr>
          </a:p>
          <a:p>
            <a:pPr marL="0" indent="0">
              <a:buNone/>
            </a:pPr>
            <a:endParaRPr kumimoji="1" lang="en-US" altLang="zh-TW" sz="2400" b="0" dirty="0" smtClean="0">
              <a:solidFill>
                <a:schemeClr val="tx1"/>
              </a:solidFill>
              <a:latin typeface="Times New Roman" pitchFamily="18" charset="0"/>
              <a:ea typeface="標楷體" pitchFamily="65" charset="-120"/>
            </a:endParaRPr>
          </a:p>
          <a:p>
            <a:pPr marL="0" indent="0">
              <a:buNone/>
            </a:pPr>
            <a:r>
              <a:rPr kumimoji="1" lang="zh-TW" altLang="en-US" sz="2400" b="0" dirty="0" smtClean="0">
                <a:solidFill>
                  <a:schemeClr val="tx1"/>
                </a:solidFill>
                <a:latin typeface="Times New Roman" pitchFamily="18" charset="0"/>
                <a:ea typeface="標楷體" pitchFamily="65" charset="-120"/>
              </a:rPr>
              <a:t>        我們</a:t>
            </a:r>
            <a:r>
              <a:rPr kumimoji="1" lang="zh-TW" altLang="en-US" sz="2400" b="0" dirty="0">
                <a:solidFill>
                  <a:schemeClr val="tx1"/>
                </a:solidFill>
                <a:latin typeface="Times New Roman" pitchFamily="18" charset="0"/>
                <a:ea typeface="標楷體" pitchFamily="65" charset="-120"/>
              </a:rPr>
              <a:t>可以發現，簡化之後神經元的表現，就如同一條二度空間上經過原點的斜線，</a:t>
            </a:r>
            <a:r>
              <a:rPr kumimoji="1" lang="zh-TW" altLang="en-US" sz="2400" b="0" dirty="0" smtClean="0">
                <a:solidFill>
                  <a:schemeClr val="tx1"/>
                </a:solidFill>
                <a:latin typeface="Times New Roman" pitchFamily="18" charset="0"/>
                <a:ea typeface="標楷體" pitchFamily="65" charset="-120"/>
              </a:rPr>
              <a:t>這條</a:t>
            </a:r>
            <a:r>
              <a:rPr kumimoji="1" lang="zh-TW" altLang="en-US" sz="2400" b="0" dirty="0">
                <a:solidFill>
                  <a:schemeClr val="tx1"/>
                </a:solidFill>
                <a:latin typeface="Times New Roman" pitchFamily="18" charset="0"/>
                <a:ea typeface="標楷體" pitchFamily="65" charset="-120"/>
              </a:rPr>
              <a:t>斜線事實上具有分類的效果，例如，當二維空間中有許多紅點和綠點，只要將這條線</a:t>
            </a:r>
            <a:r>
              <a:rPr kumimoji="1" lang="zh-TW" altLang="en-US" sz="2400" b="0" dirty="0" smtClean="0">
                <a:solidFill>
                  <a:schemeClr val="tx1"/>
                </a:solidFill>
                <a:latin typeface="Times New Roman" pitchFamily="18" charset="0"/>
                <a:ea typeface="標楷體" pitchFamily="65" charset="-120"/>
              </a:rPr>
              <a:t>旋轉</a:t>
            </a:r>
            <a:r>
              <a:rPr kumimoji="1" lang="zh-TW" altLang="en-US" sz="2400" b="0" dirty="0">
                <a:solidFill>
                  <a:schemeClr val="tx1"/>
                </a:solidFill>
                <a:latin typeface="Times New Roman" pitchFamily="18" charset="0"/>
                <a:ea typeface="標楷體" pitchFamily="65" charset="-120"/>
              </a:rPr>
              <a:t>，也就是改變它的斜率</a:t>
            </a:r>
            <a:r>
              <a:rPr kumimoji="1" lang="en-US" altLang="zh-TW" sz="2400" b="0" dirty="0">
                <a:solidFill>
                  <a:schemeClr val="tx1"/>
                </a:solidFill>
                <a:latin typeface="Times New Roman" pitchFamily="18" charset="0"/>
                <a:ea typeface="標楷體" pitchFamily="65" charset="-120"/>
              </a:rPr>
              <a:t>w</a:t>
            </a:r>
            <a:r>
              <a:rPr kumimoji="1" lang="zh-TW" altLang="en-US" sz="2400" b="0" dirty="0">
                <a:solidFill>
                  <a:schemeClr val="tx1"/>
                </a:solidFill>
                <a:latin typeface="Times New Roman" pitchFamily="18" charset="0"/>
                <a:ea typeface="標楷體" pitchFamily="65" charset="-120"/>
              </a:rPr>
              <a:t>，便可讓它區分出紅點和綠點。</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761" y="1681162"/>
            <a:ext cx="8280000" cy="612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207" y="4029611"/>
            <a:ext cx="6958693" cy="242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048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a:buNone/>
            </a:pPr>
            <a:r>
              <a:rPr kumimoji="1" lang="zh-TW" altLang="en-US" sz="2400" b="0" dirty="0" smtClean="0">
                <a:solidFill>
                  <a:schemeClr val="tx1"/>
                </a:solidFill>
                <a:latin typeface="Times New Roman" pitchFamily="18" charset="0"/>
                <a:ea typeface="標楷體" pitchFamily="65" charset="-120"/>
              </a:rPr>
              <a:t>        以</a:t>
            </a:r>
            <a:r>
              <a:rPr kumimoji="1" lang="zh-TW" altLang="en-US" sz="2400" b="0" dirty="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5-5</a:t>
            </a:r>
            <a:r>
              <a:rPr kumimoji="1" lang="zh-TW" altLang="en-US" sz="2400" b="0" dirty="0" smtClean="0">
                <a:solidFill>
                  <a:schemeClr val="tx1"/>
                </a:solidFill>
                <a:latin typeface="Times New Roman" pitchFamily="18" charset="0"/>
                <a:ea typeface="標楷體" pitchFamily="65" charset="-120"/>
              </a:rPr>
              <a:t>和</a:t>
            </a:r>
            <a:r>
              <a:rPr kumimoji="1" lang="zh-TW" altLang="en-US" sz="2400" b="0" dirty="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5-6</a:t>
            </a:r>
            <a:r>
              <a:rPr kumimoji="1" lang="zh-TW" altLang="en-US" sz="2400" b="0" dirty="0" smtClean="0">
                <a:solidFill>
                  <a:schemeClr val="tx1"/>
                </a:solidFill>
                <a:latin typeface="Times New Roman" pitchFamily="18" charset="0"/>
                <a:ea typeface="標楷體" pitchFamily="65" charset="-120"/>
              </a:rPr>
              <a:t>為</a:t>
            </a:r>
            <a:r>
              <a:rPr kumimoji="1" lang="zh-TW" altLang="en-US" sz="2400" b="0" dirty="0">
                <a:solidFill>
                  <a:schemeClr val="tx1"/>
                </a:solidFill>
                <a:latin typeface="Times New Roman" pitchFamily="18" charset="0"/>
                <a:ea typeface="標楷體" pitchFamily="65" charset="-120"/>
              </a:rPr>
              <a:t>例，若我們按照上述神經元架構</a:t>
            </a:r>
            <a:r>
              <a:rPr kumimoji="1" lang="zh-TW" altLang="en-US" sz="2400" b="0" dirty="0" smtClean="0">
                <a:solidFill>
                  <a:schemeClr val="tx1"/>
                </a:solidFill>
                <a:latin typeface="Times New Roman" pitchFamily="18" charset="0"/>
                <a:ea typeface="標楷體" pitchFamily="65" charset="-120"/>
              </a:rPr>
              <a:t>方式</a:t>
            </a:r>
            <a:r>
              <a:rPr kumimoji="1" lang="zh-TW" altLang="en-US" sz="2400" b="0" dirty="0">
                <a:solidFill>
                  <a:schemeClr val="tx1"/>
                </a:solidFill>
                <a:latin typeface="Times New Roman" pitchFamily="18" charset="0"/>
                <a:ea typeface="標楷體" pitchFamily="65" charset="-120"/>
              </a:rPr>
              <a:t>進行分類，擬將綠點與紅點區分為二類，由於該藍色的切線必定會經過原點，導致</a:t>
            </a:r>
            <a:r>
              <a:rPr kumimoji="1" lang="zh-TW" altLang="en-US" sz="2400" b="0" dirty="0" smtClean="0">
                <a:solidFill>
                  <a:schemeClr val="tx1"/>
                </a:solidFill>
                <a:latin typeface="Times New Roman" pitchFamily="18" charset="0"/>
                <a:ea typeface="標楷體" pitchFamily="65" charset="-120"/>
              </a:rPr>
              <a:t>切線有所</a:t>
            </a:r>
            <a:r>
              <a:rPr kumimoji="1" lang="zh-TW" altLang="en-US" sz="2400" b="0" dirty="0">
                <a:solidFill>
                  <a:schemeClr val="tx1"/>
                </a:solidFill>
                <a:latin typeface="Times New Roman" pitchFamily="18" charset="0"/>
                <a:ea typeface="標楷體" pitchFamily="65" charset="-120"/>
              </a:rPr>
              <a:t>限制，無法有效區分綠點與紅點。</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661" y="3237256"/>
            <a:ext cx="6757059" cy="238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1580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0" indent="0" eaLnBrk="1">
              <a:buNone/>
            </a:pPr>
            <a:r>
              <a:rPr kumimoji="1" lang="zh-TW" altLang="en-US" sz="2400" b="0" dirty="0" smtClean="0">
                <a:solidFill>
                  <a:schemeClr val="tx1"/>
                </a:solidFill>
                <a:latin typeface="Times New Roman" pitchFamily="18" charset="0"/>
                <a:ea typeface="標楷體" pitchFamily="65" charset="-120"/>
              </a:rPr>
              <a:t>        如</a:t>
            </a:r>
            <a:r>
              <a:rPr kumimoji="1" lang="zh-TW" altLang="en-US" sz="2400" b="0" dirty="0">
                <a:solidFill>
                  <a:schemeClr val="tx1"/>
                </a:solidFill>
                <a:latin typeface="Times New Roman" pitchFamily="18" charset="0"/>
                <a:ea typeface="標楷體" pitchFamily="65" charset="-120"/>
              </a:rPr>
              <a:t>圖</a:t>
            </a:r>
            <a:r>
              <a:rPr kumimoji="1" lang="en-US" altLang="zh-TW" sz="2400" b="0" dirty="0" smtClean="0">
                <a:solidFill>
                  <a:schemeClr val="tx1"/>
                </a:solidFill>
                <a:latin typeface="Times New Roman" pitchFamily="18" charset="0"/>
                <a:ea typeface="標楷體" pitchFamily="65" charset="-120"/>
              </a:rPr>
              <a:t>5-7</a:t>
            </a:r>
            <a:r>
              <a:rPr kumimoji="1" lang="zh-TW" altLang="en-US" sz="2400" b="0" dirty="0" smtClean="0">
                <a:solidFill>
                  <a:schemeClr val="tx1"/>
                </a:solidFill>
                <a:latin typeface="Times New Roman" pitchFamily="18" charset="0"/>
                <a:ea typeface="標楷體" pitchFamily="65" charset="-120"/>
              </a:rPr>
              <a:t>所示</a:t>
            </a:r>
            <a:r>
              <a:rPr kumimoji="1" lang="zh-TW" altLang="en-US" sz="2400" b="0" dirty="0">
                <a:solidFill>
                  <a:schemeClr val="tx1"/>
                </a:solidFill>
                <a:latin typeface="Times New Roman" pitchFamily="18" charset="0"/>
                <a:ea typeface="標楷體" pitchFamily="65" charset="-120"/>
              </a:rPr>
              <a:t>，加</a:t>
            </a:r>
            <a:r>
              <a:rPr kumimoji="1" lang="zh-TW" altLang="en-US" sz="2400" b="0" dirty="0" smtClean="0">
                <a:solidFill>
                  <a:schemeClr val="tx1"/>
                </a:solidFill>
                <a:latin typeface="Times New Roman" pitchFamily="18" charset="0"/>
                <a:ea typeface="標楷體" pitchFamily="65" charset="-120"/>
              </a:rPr>
              <a:t>了偏</a:t>
            </a:r>
            <a:r>
              <a:rPr kumimoji="1" lang="zh-TW" altLang="en-US" sz="2400" b="0" dirty="0">
                <a:solidFill>
                  <a:schemeClr val="tx1"/>
                </a:solidFill>
                <a:latin typeface="Times New Roman" pitchFamily="18" charset="0"/>
                <a:ea typeface="標楷體" pitchFamily="65" charset="-120"/>
              </a:rPr>
              <a:t>權值後，藍色切線可以往左上方平移，使其</a:t>
            </a:r>
            <a:r>
              <a:rPr kumimoji="1" lang="zh-TW" altLang="en-US" sz="2400" b="0" dirty="0" smtClean="0">
                <a:solidFill>
                  <a:schemeClr val="tx1"/>
                </a:solidFill>
                <a:latin typeface="Times New Roman" pitchFamily="18" charset="0"/>
                <a:ea typeface="標楷體" pitchFamily="65" charset="-120"/>
              </a:rPr>
              <a:t>可以更</a:t>
            </a:r>
            <a:r>
              <a:rPr kumimoji="1" lang="zh-TW" altLang="en-US" sz="2400" b="0" dirty="0">
                <a:solidFill>
                  <a:schemeClr val="tx1"/>
                </a:solidFill>
                <a:latin typeface="Times New Roman" pitchFamily="18" charset="0"/>
                <a:ea typeface="標楷體" pitchFamily="65" charset="-120"/>
              </a:rPr>
              <a:t>靈活的移動，可以將綠點和紅點完全分開。</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595" y="2778331"/>
            <a:ext cx="3175125" cy="257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6720" y="4398613"/>
            <a:ext cx="4968000" cy="95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1482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0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大專書">
  <a:themeElements>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大專書">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1" i="0" u="none" strike="noStrike" cap="none" normalizeH="0" baseline="0" smtClean="0">
            <a:ln>
              <a:noFill/>
            </a:ln>
            <a:solidFill>
              <a:schemeClr val="bg1"/>
            </a:solidFill>
            <a:effectLst/>
            <a:latin typeface="Times New Roman" pitchFamily="18" charset="0"/>
            <a:ea typeface="標楷體" pitchFamily="65" charset="-120"/>
          </a:defRPr>
        </a:defPPr>
      </a:lstStyle>
    </a:lnDef>
  </a:objectDefaults>
  <a:extraClrSchemeLst>
    <a:extraClrScheme>
      <a:clrScheme name="1_大專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大專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大專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大專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大專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大專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大專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大專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大專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大專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大專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大專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大專書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大專書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大專書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大專書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5430</TotalTime>
  <Words>1714</Words>
  <Application>Microsoft Office PowerPoint</Application>
  <PresentationFormat>如螢幕大小 (4:3)</PresentationFormat>
  <Paragraphs>56</Paragraphs>
  <Slides>40</Slides>
  <Notes>0</Notes>
  <HiddenSlides>0</HiddenSlides>
  <MMClips>0</MMClips>
  <ScaleCrop>false</ScaleCrop>
  <HeadingPairs>
    <vt:vector size="4" baseType="variant">
      <vt:variant>
        <vt:lpstr>佈景主題</vt:lpstr>
      </vt:variant>
      <vt:variant>
        <vt:i4>4</vt:i4>
      </vt:variant>
      <vt:variant>
        <vt:lpstr>投影片標題</vt:lpstr>
      </vt:variant>
      <vt:variant>
        <vt:i4>40</vt:i4>
      </vt:variant>
    </vt:vector>
  </HeadingPairs>
  <TitlesOfParts>
    <vt:vector size="44" baseType="lpstr">
      <vt:lpstr>0_大專書</vt:lpstr>
      <vt:lpstr>1_大專書</vt:lpstr>
      <vt:lpstr>2_大專書</vt:lpstr>
      <vt:lpstr>3_大專書</vt:lpstr>
      <vt:lpstr>PowerPoint 簡報</vt:lpstr>
      <vt:lpstr>前言</vt:lpstr>
      <vt:lpstr>PowerPoint 簡報</vt:lpstr>
      <vt:lpstr>5-1　神經元的設計與功能</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5-2　神經網路的架構與深度學習</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5-3　卷積神經網路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Clark</dc:creator>
  <cp:lastModifiedBy>chwa</cp:lastModifiedBy>
  <cp:revision>631</cp:revision>
  <dcterms:created xsi:type="dcterms:W3CDTF">2017-05-13T17:11:04Z</dcterms:created>
  <dcterms:modified xsi:type="dcterms:W3CDTF">2021-06-29T05:40:37Z</dcterms:modified>
</cp:coreProperties>
</file>